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Default Extension="emf" ContentType="image/x-emf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83"/>
  </p:notesMasterIdLst>
  <p:sldIdLst>
    <p:sldId id="257" r:id="rId2"/>
    <p:sldId id="256" r:id="rId3"/>
    <p:sldId id="362" r:id="rId4"/>
    <p:sldId id="366" r:id="rId5"/>
    <p:sldId id="367" r:id="rId6"/>
    <p:sldId id="365" r:id="rId7"/>
    <p:sldId id="368" r:id="rId8"/>
    <p:sldId id="364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350" r:id="rId22"/>
    <p:sldId id="370" r:id="rId23"/>
    <p:sldId id="274" r:id="rId24"/>
    <p:sldId id="273" r:id="rId25"/>
    <p:sldId id="357" r:id="rId26"/>
    <p:sldId id="358" r:id="rId27"/>
    <p:sldId id="359" r:id="rId28"/>
    <p:sldId id="361" r:id="rId29"/>
    <p:sldId id="371" r:id="rId30"/>
    <p:sldId id="295" r:id="rId31"/>
    <p:sldId id="354" r:id="rId32"/>
    <p:sldId id="375" r:id="rId33"/>
    <p:sldId id="352" r:id="rId34"/>
    <p:sldId id="292" r:id="rId35"/>
    <p:sldId id="290" r:id="rId36"/>
    <p:sldId id="293" r:id="rId37"/>
    <p:sldId id="297" r:id="rId38"/>
    <p:sldId id="298" r:id="rId39"/>
    <p:sldId id="299" r:id="rId40"/>
    <p:sldId id="303" r:id="rId41"/>
    <p:sldId id="301" r:id="rId42"/>
    <p:sldId id="305" r:id="rId43"/>
    <p:sldId id="304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27" r:id="rId56"/>
    <p:sldId id="302" r:id="rId57"/>
    <p:sldId id="331" r:id="rId58"/>
    <p:sldId id="329" r:id="rId59"/>
    <p:sldId id="330" r:id="rId60"/>
    <p:sldId id="332" r:id="rId61"/>
    <p:sldId id="333" r:id="rId62"/>
    <p:sldId id="328" r:id="rId63"/>
    <p:sldId id="34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18" r:id="rId74"/>
    <p:sldId id="374" r:id="rId75"/>
    <p:sldId id="347" r:id="rId76"/>
    <p:sldId id="348" r:id="rId77"/>
    <p:sldId id="344" r:id="rId78"/>
    <p:sldId id="360" r:id="rId79"/>
    <p:sldId id="372" r:id="rId80"/>
    <p:sldId id="373" r:id="rId81"/>
    <p:sldId id="355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0000FF"/>
    <a:srgbClr val="CC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Vova\&#1056;&#1072;&#1073;&#1086;&#1095;&#1080;&#1081;%20&#1089;&#1090;&#1086;&#1083;\Graphics\chai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1024x1024,</a:t>
            </a:r>
            <a:r>
              <a:rPr lang="en-US" sz="2000" baseline="0"/>
              <a:t> GTX260</a:t>
            </a:r>
            <a:endParaRPr lang="ru-RU" sz="2000"/>
          </a:p>
        </c:rich>
      </c:tx>
      <c:layout/>
    </c:title>
    <c:plotArea>
      <c:layout>
        <c:manualLayout>
          <c:layoutTarget val="inner"/>
          <c:xMode val="edge"/>
          <c:yMode val="edge"/>
          <c:x val="0.1110090899654493"/>
          <c:y val="0.18248572919410075"/>
          <c:w val="0.7175689903168887"/>
          <c:h val="0.63103029318693804"/>
        </c:manualLayout>
      </c:layout>
      <c:lineChart>
        <c:grouping val="standard"/>
        <c:ser>
          <c:idx val="0"/>
          <c:order val="0"/>
          <c:tx>
            <c:v>FPS</c:v>
          </c:tx>
          <c:spPr>
            <a:ln>
              <a:solidFill>
                <a:srgbClr val="FF0000"/>
              </a:solidFill>
            </a:ln>
          </c:spPr>
          <c:marker>
            <c:symbol val="triangle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Лист1!$A$1:$A$5</c:f>
              <c:numCache>
                <c:formatCode>General</c:formatCode>
                <c:ptCount val="5"/>
                <c:pt idx="0">
                  <c:v>5860</c:v>
                </c:pt>
                <c:pt idx="1">
                  <c:v>23440</c:v>
                </c:pt>
                <c:pt idx="2">
                  <c:v>93760</c:v>
                </c:pt>
                <c:pt idx="3">
                  <c:v>375040</c:v>
                </c:pt>
                <c:pt idx="4">
                  <c:v>1500160</c:v>
                </c:pt>
              </c:numCache>
            </c:numRef>
          </c:cat>
          <c:val>
            <c:numRef>
              <c:f>Лист1!$B$1:$B$5</c:f>
              <c:numCache>
                <c:formatCode>General</c:formatCode>
                <c:ptCount val="5"/>
                <c:pt idx="0">
                  <c:v>40</c:v>
                </c:pt>
                <c:pt idx="1">
                  <c:v>33</c:v>
                </c:pt>
                <c:pt idx="2">
                  <c:v>25</c:v>
                </c:pt>
                <c:pt idx="3">
                  <c:v>19.3</c:v>
                </c:pt>
                <c:pt idx="4">
                  <c:v>16</c:v>
                </c:pt>
              </c:numCache>
            </c:numRef>
          </c:val>
        </c:ser>
        <c:ser>
          <c:idx val="1"/>
          <c:order val="1"/>
          <c:tx>
            <c:v>k1/log(N)</c:v>
          </c:tx>
          <c:spPr>
            <a:ln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rgbClr val="1F497D"/>
                </a:solidFill>
              </a:ln>
            </c:spPr>
          </c:marker>
          <c:cat>
            <c:numRef>
              <c:f>Лист1!$A$1:$A$5</c:f>
              <c:numCache>
                <c:formatCode>General</c:formatCode>
                <c:ptCount val="5"/>
                <c:pt idx="0">
                  <c:v>5860</c:v>
                </c:pt>
                <c:pt idx="1">
                  <c:v>23440</c:v>
                </c:pt>
                <c:pt idx="2">
                  <c:v>93760</c:v>
                </c:pt>
                <c:pt idx="3">
                  <c:v>375040</c:v>
                </c:pt>
                <c:pt idx="4">
                  <c:v>1500160</c:v>
                </c:pt>
              </c:numCache>
            </c:numRef>
          </c:cat>
          <c:val>
            <c:numRef>
              <c:f>Лист1!$D$1:$D$5</c:f>
              <c:numCache>
                <c:formatCode>General</c:formatCode>
                <c:ptCount val="5"/>
                <c:pt idx="0">
                  <c:v>39.999998908351884</c:v>
                </c:pt>
                <c:pt idx="1">
                  <c:v>34.489098995868105</c:v>
                </c:pt>
                <c:pt idx="2">
                  <c:v>30.312825233703787</c:v>
                </c:pt>
                <c:pt idx="3">
                  <c:v>27.038715929939453</c:v>
                </c:pt>
                <c:pt idx="4">
                  <c:v>24.40293768440478</c:v>
                </c:pt>
              </c:numCache>
            </c:numRef>
          </c:val>
        </c:ser>
        <c:ser>
          <c:idx val="2"/>
          <c:order val="2"/>
          <c:tx>
            <c:v>k2/(log(N)*log(N))</c:v>
          </c:tx>
          <c:spPr>
            <a:ln>
              <a:solidFill>
                <a:srgbClr val="00B050"/>
              </a:solidFill>
            </a:ln>
          </c:spPr>
          <c:marker>
            <c:symbol val="circle"/>
            <c:size val="7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marker>
          <c:cat>
            <c:numRef>
              <c:f>Лист1!$A$1:$A$5</c:f>
              <c:numCache>
                <c:formatCode>General</c:formatCode>
                <c:ptCount val="5"/>
                <c:pt idx="0">
                  <c:v>5860</c:v>
                </c:pt>
                <c:pt idx="1">
                  <c:v>23440</c:v>
                </c:pt>
                <c:pt idx="2">
                  <c:v>93760</c:v>
                </c:pt>
                <c:pt idx="3">
                  <c:v>375040</c:v>
                </c:pt>
                <c:pt idx="4">
                  <c:v>1500160</c:v>
                </c:pt>
              </c:numCache>
            </c:numRef>
          </c:cat>
          <c:val>
            <c:numRef>
              <c:f>Лист1!$F$1:$F$5</c:f>
              <c:numCache>
                <c:formatCode>General</c:formatCode>
                <c:ptCount val="5"/>
                <c:pt idx="0">
                  <c:v>40.000088678036008</c:v>
                </c:pt>
                <c:pt idx="1">
                  <c:v>29.737516288278826</c:v>
                </c:pt>
                <c:pt idx="2">
                  <c:v>22.971736522175703</c:v>
                </c:pt>
                <c:pt idx="3">
                  <c:v>18.277345496006131</c:v>
                </c:pt>
                <c:pt idx="4">
                  <c:v>14.88761800836882</c:v>
                </c:pt>
              </c:numCache>
            </c:numRef>
          </c:val>
        </c:ser>
        <c:marker val="1"/>
        <c:axId val="45334912"/>
        <c:axId val="45337216"/>
      </c:lineChart>
      <c:catAx>
        <c:axId val="453349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sz="1800"/>
                  <a:t>Количество</a:t>
                </a:r>
                <a:r>
                  <a:rPr lang="ru-RU" sz="1800" baseline="0"/>
                  <a:t> треугольников</a:t>
                </a:r>
                <a:endParaRPr lang="ru-RU" sz="1800"/>
              </a:p>
            </c:rich>
          </c:tx>
          <c:layout/>
        </c:title>
        <c:numFmt formatCode="General" sourceLinked="1"/>
        <c:majorTickMark val="none"/>
        <c:tickLblPos val="nextTo"/>
        <c:crossAx val="45337216"/>
        <c:crosses val="autoZero"/>
        <c:auto val="1"/>
        <c:lblAlgn val="ctr"/>
        <c:lblOffset val="100"/>
      </c:catAx>
      <c:valAx>
        <c:axId val="4533721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ru-RU" sz="1600"/>
                  <a:t>Кадров</a:t>
                </a:r>
                <a:r>
                  <a:rPr lang="ru-RU" sz="1600" baseline="0"/>
                  <a:t> в секудну</a:t>
                </a:r>
                <a:endParaRPr lang="ru-RU" sz="1600"/>
              </a:p>
            </c:rich>
          </c:tx>
          <c:layout/>
        </c:title>
        <c:numFmt formatCode="General" sourceLinked="1"/>
        <c:tickLblPos val="nextTo"/>
        <c:crossAx val="45334912"/>
        <c:crosses val="autoZero"/>
        <c:crossBetween val="between"/>
      </c:valAx>
    </c:plotArea>
    <c:legend>
      <c:legendPos val="r"/>
      <c:layout/>
    </c:legend>
    <c:plotVisOnly val="1"/>
  </c:chart>
  <c:spPr>
    <a:ln w="25400"/>
  </c:sp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11BEA-15BB-41BF-91EE-4BD7FD8144A9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14B8E-F601-46BB-8775-59AF19A152C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68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69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70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71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72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73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74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76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77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78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79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80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81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14B8E-F601-46BB-8775-59AF19A152C1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Щелчок правит образец заголовка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Щелчок правит 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5B106E36-FD25-4E2D-B0AA-010F637433A0}" type="datetimeFigureOut">
              <a:rPr lang="ru-RU" smtClean="0"/>
              <a:pPr/>
              <a:t>30.03.2010</a:t>
            </a:fld>
            <a:endParaRPr lang="ru-RU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055" name="Picture 7" descr="A:\paint.G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31445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lalbrother@gmail.com,%20cs.msu.su@gmail.com" TargetMode="External"/><Relationship Id="rId2" Type="http://schemas.openxmlformats.org/officeDocument/2006/relationships/hyperlink" Target="mailto:steps3d.narod.ru,%20cs.msu.su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76400"/>
            <a:ext cx="8458200" cy="3124200"/>
          </a:xfrm>
        </p:spPr>
        <p:txBody>
          <a:bodyPr/>
          <a:lstStyle/>
          <a:p>
            <a:r>
              <a:rPr lang="ru-RU" dirty="0" smtClean="0"/>
              <a:t>трассировка лучей на CUDA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3429000"/>
            <a:ext cx="8178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kumimoji="1" lang="ru-RU" sz="2000" kern="0" dirty="0" smtClean="0"/>
              <a:t>Докладчик: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kumimoji="1" lang="ru-RU" sz="2000" kern="0" dirty="0" smtClean="0"/>
              <a:t>      </a:t>
            </a:r>
            <a:r>
              <a:rPr kumimoji="1" lang="ru-RU" sz="2000" kern="0" dirty="0" smtClean="0">
                <a:hlinkClick r:id="rId2"/>
              </a:rPr>
              <a:t>Фролов В.А. (</a:t>
            </a:r>
            <a:r>
              <a:rPr kumimoji="1" lang="ru-RU" sz="2000" kern="0" dirty="0" err="1" smtClean="0">
                <a:hlinkClick r:id="rId2"/>
              </a:rPr>
              <a:t>ВМиК</a:t>
            </a:r>
            <a:r>
              <a:rPr kumimoji="1" lang="ru-RU" sz="2000" kern="0" dirty="0" smtClean="0">
                <a:hlinkClick r:id="rId2"/>
              </a:rPr>
              <a:t> МГУ</a:t>
            </a:r>
            <a:r>
              <a:rPr kumimoji="1" lang="en-US" sz="2000" kern="0" dirty="0" smtClean="0">
                <a:hlinkClick r:id="rId2"/>
              </a:rPr>
              <a:t>, G&amp;M Lab; </a:t>
            </a:r>
            <a:r>
              <a:rPr kumimoji="1" lang="en-US" sz="2000" kern="0" dirty="0" err="1" smtClean="0">
                <a:hlinkClick r:id="rId2"/>
              </a:rPr>
              <a:t>Nvidia</a:t>
            </a:r>
            <a:r>
              <a:rPr kumimoji="1" lang="ru-RU" sz="2000" kern="0" dirty="0" smtClean="0">
                <a:hlinkClick r:id="rId2"/>
              </a:rPr>
              <a:t>)</a:t>
            </a:r>
            <a:endParaRPr kumimoji="1" lang="ru-RU" sz="2000" kern="0" dirty="0" smtClean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kumimoji="1" lang="ru-RU" sz="2000" kern="0" noProof="0" dirty="0" smtClean="0"/>
              <a:t>Научный руководитель</a:t>
            </a:r>
            <a:r>
              <a:rPr kumimoji="1" lang="en-US" sz="2000" kern="0" noProof="0" dirty="0" smtClean="0"/>
              <a:t>:</a:t>
            </a:r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kumimoji="1" lang="en-US" sz="2000" kern="0" noProof="0" dirty="0" smtClean="0"/>
              <a:t>      </a:t>
            </a:r>
            <a:r>
              <a:rPr kumimoji="1" lang="ru-RU" kern="0" dirty="0" smtClean="0">
                <a:hlinkClick r:id="rId2"/>
              </a:rPr>
              <a:t>Игнатенко А.В. (</a:t>
            </a:r>
            <a:r>
              <a:rPr kumimoji="1" lang="ru-RU" kern="0" dirty="0" err="1" smtClean="0">
                <a:hlinkClick r:id="rId2"/>
              </a:rPr>
              <a:t>ВМиК</a:t>
            </a:r>
            <a:r>
              <a:rPr kumimoji="1" lang="ru-RU" kern="0" dirty="0" smtClean="0">
                <a:hlinkClick r:id="rId2"/>
              </a:rPr>
              <a:t> МГУ</a:t>
            </a:r>
            <a:r>
              <a:rPr kumimoji="1" lang="en-US" kern="0" dirty="0" smtClean="0">
                <a:hlinkClick r:id="rId2"/>
              </a:rPr>
              <a:t>, G&amp;M Lab</a:t>
            </a:r>
            <a:r>
              <a:rPr kumimoji="1" lang="ru-RU" kern="0" dirty="0" smtClean="0">
                <a:hlinkClick r:id="rId2"/>
              </a:rPr>
              <a:t>)</a:t>
            </a:r>
            <a:endParaRPr kumimoji="1" lang="ru-RU" sz="2000" kern="0" noProof="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1" lang="ru-RU" sz="2000" kern="0" noProof="0" dirty="0" smtClean="0"/>
              <a:t>Лекторы</a:t>
            </a:r>
            <a:r>
              <a:rPr kumimoji="1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1" lang="ru-RU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2"/>
              </a:rPr>
              <a:t>Боресков</a:t>
            </a:r>
            <a:r>
              <a:rPr kumimoji="1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2"/>
              </a:rPr>
              <a:t> А.В. (</a:t>
            </a:r>
            <a:r>
              <a:rPr kumimoji="1" lang="ru-RU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2"/>
              </a:rPr>
              <a:t>ВМиК</a:t>
            </a:r>
            <a:r>
              <a:rPr kumimoji="1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2"/>
              </a:rPr>
              <a:t> МГУ)</a:t>
            </a:r>
            <a:endParaRPr kumimoji="1" lang="ru-RU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kumimoji="1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3"/>
              </a:rPr>
              <a:t>Харламов А.А. </a:t>
            </a:r>
            <a:r>
              <a:rPr kumimoji="1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3"/>
              </a:rPr>
              <a:t>(</a:t>
            </a:r>
            <a:r>
              <a:rPr kumimoji="1" lang="ru-RU" kern="0" dirty="0" smtClean="0">
                <a:hlinkClick r:id="rId2"/>
              </a:rPr>
              <a:t>ВМиК МГУ</a:t>
            </a:r>
            <a:r>
              <a:rPr kumimoji="1" lang="en-US" kern="0" dirty="0" smtClean="0">
                <a:hlinkClick r:id="rId2"/>
              </a:rPr>
              <a:t>, </a:t>
            </a:r>
            <a:r>
              <a:rPr kumimoji="1" lang="en-US" kern="0" dirty="0" err="1" smtClean="0">
                <a:hlinkClick r:id="rId3"/>
              </a:rPr>
              <a:t>Nvidia</a:t>
            </a:r>
            <a:r>
              <a:rPr kumimoji="1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3"/>
              </a:rPr>
              <a:t>)</a:t>
            </a:r>
            <a:endParaRPr kumimoji="1" lang="ru-RU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Фотореалистичный синтез изображений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/>
            <a:r>
              <a:rPr lang="en-US" dirty="0" smtClean="0"/>
              <a:t>POV-Ray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2643182"/>
            <a:ext cx="3786214" cy="283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643182"/>
            <a:ext cx="5072066" cy="285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ru-RU" dirty="0" smtClean="0"/>
              <a:t>Скорость в ущерб качеству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571744"/>
            <a:ext cx="390527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9" y="2571744"/>
            <a:ext cx="448871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ru-RU" dirty="0" smtClean="0"/>
              <a:t>Точность</a:t>
            </a:r>
          </a:p>
          <a:p>
            <a:pPr lvl="1"/>
            <a:r>
              <a:rPr lang="ru-RU" dirty="0" smtClean="0"/>
              <a:t> </a:t>
            </a:r>
            <a:r>
              <a:rPr lang="en-US" dirty="0" smtClean="0"/>
              <a:t>Path tracing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Фотонные карты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Распределенная трассировка лучей (стохастическая)</a:t>
            </a:r>
          </a:p>
          <a:p>
            <a:r>
              <a:rPr lang="ru-RU" dirty="0" smtClean="0"/>
              <a:t> Скорость</a:t>
            </a:r>
            <a:r>
              <a:rPr lang="en-US" dirty="0" smtClean="0"/>
              <a:t> </a:t>
            </a:r>
            <a:endParaRPr lang="ru-RU" dirty="0" smtClean="0"/>
          </a:p>
          <a:p>
            <a:pPr lvl="1"/>
            <a:r>
              <a:rPr lang="ru-RU" dirty="0" smtClean="0"/>
              <a:t> Обратная трассировка лучей</a:t>
            </a:r>
          </a:p>
          <a:p>
            <a:pPr lvl="1"/>
            <a:r>
              <a:rPr lang="ru-RU" dirty="0" smtClean="0"/>
              <a:t> Растеризация + обратная трассировка лучей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Обратная трассировка лучей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Алгоритм</a:t>
            </a:r>
          </a:p>
          <a:p>
            <a:pPr lvl="1"/>
            <a:r>
              <a:rPr lang="ru-RU" dirty="0" smtClean="0"/>
              <a:t> Первичные, теневые, отраженные лучи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571876"/>
            <a:ext cx="460313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3357562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Представление </a:t>
            </a:r>
            <a:r>
              <a:rPr lang="en-US" dirty="0" smtClean="0"/>
              <a:t>3D</a:t>
            </a:r>
            <a:r>
              <a:rPr lang="ru-RU" dirty="0" smtClean="0"/>
              <a:t> объектов</a:t>
            </a:r>
          </a:p>
          <a:p>
            <a:pPr lvl="1"/>
            <a:r>
              <a:rPr lang="ru-RU" dirty="0" smtClean="0"/>
              <a:t> Аналитическое</a:t>
            </a:r>
          </a:p>
          <a:p>
            <a:pPr lvl="1"/>
            <a:r>
              <a:rPr lang="ru-RU" dirty="0" smtClean="0"/>
              <a:t> Меши из треугольников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4857760"/>
            <a:ext cx="3214710" cy="183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3571876"/>
            <a:ext cx="4357718" cy="312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6" y="3429000"/>
            <a:ext cx="1203305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16" y="2071678"/>
            <a:ext cx="1285884" cy="127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Поверхность задана как массив треугольников</a:t>
            </a:r>
          </a:p>
          <a:p>
            <a:r>
              <a:rPr lang="ru-RU" dirty="0" smtClean="0"/>
              <a:t> Узкое место – поиск пересечения луча с поверхностью</a:t>
            </a:r>
          </a:p>
          <a:p>
            <a:pPr lvl="1"/>
            <a:r>
              <a:rPr lang="ru-RU" dirty="0" smtClean="0"/>
              <a:t> 1 000 000 треугольников</a:t>
            </a:r>
          </a:p>
          <a:p>
            <a:pPr lvl="1"/>
            <a:r>
              <a:rPr lang="ru-RU" dirty="0" smtClean="0"/>
              <a:t> 1 000 000 лучей</a:t>
            </a:r>
            <a:endParaRPr lang="en-US" dirty="0" smtClean="0"/>
          </a:p>
          <a:p>
            <a:pPr lvl="1"/>
            <a:r>
              <a:rPr lang="en-US" dirty="0" smtClean="0"/>
              <a:t> =&gt;</a:t>
            </a:r>
            <a:r>
              <a:rPr lang="ru-RU" dirty="0" smtClean="0"/>
              <a:t> 10</a:t>
            </a:r>
            <a:r>
              <a:rPr lang="ru-RU" baseline="30000" dirty="0" smtClean="0"/>
              <a:t>12</a:t>
            </a:r>
            <a:r>
              <a:rPr lang="ru-RU" dirty="0" smtClean="0"/>
              <a:t> операций</a:t>
            </a:r>
          </a:p>
          <a:p>
            <a:pPr lvl="1"/>
            <a:r>
              <a:rPr lang="ru-RU" dirty="0" smtClean="0"/>
              <a:t> </a:t>
            </a:r>
            <a:r>
              <a:rPr lang="en-US" dirty="0" smtClean="0"/>
              <a:t>log(N)</a:t>
            </a:r>
            <a:r>
              <a:rPr lang="en-US" baseline="30000" dirty="0" smtClean="0"/>
              <a:t>k  </a:t>
            </a:r>
            <a:r>
              <a:rPr lang="en-US" dirty="0" smtClean="0"/>
              <a:t>* 10</a:t>
            </a:r>
            <a:r>
              <a:rPr lang="en-US" baseline="30000" dirty="0" smtClean="0"/>
              <a:t>6  </a:t>
            </a:r>
            <a:r>
              <a:rPr lang="en-US" dirty="0" smtClean="0"/>
              <a:t>(k~[1..2])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4071942"/>
            <a:ext cx="342541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Простой вариант</a:t>
            </a:r>
          </a:p>
          <a:p>
            <a:pPr lvl="1"/>
            <a:r>
              <a:rPr lang="ru-RU" dirty="0" smtClean="0"/>
              <a:t> </a:t>
            </a:r>
            <a:r>
              <a:rPr lang="en-US" i="1" dirty="0" smtClean="0"/>
              <a:t>Ax + By + </a:t>
            </a:r>
            <a:r>
              <a:rPr lang="en-US" i="1" dirty="0" err="1" smtClean="0"/>
              <a:t>Cz</a:t>
            </a:r>
            <a:r>
              <a:rPr lang="en-US" i="1" dirty="0" smtClean="0"/>
              <a:t> + D = 0</a:t>
            </a:r>
            <a:endParaRPr lang="ru-RU" i="1" dirty="0" smtClean="0"/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Найти </a:t>
            </a:r>
            <a:r>
              <a:rPr lang="en-US" i="1" dirty="0" smtClean="0"/>
              <a:t>t</a:t>
            </a:r>
          </a:p>
          <a:p>
            <a:pPr lvl="2"/>
            <a:r>
              <a:rPr lang="en-US" dirty="0" smtClean="0"/>
              <a:t> </a:t>
            </a:r>
            <a:r>
              <a:rPr lang="en-US" i="1" dirty="0" smtClean="0"/>
              <a:t>x = </a:t>
            </a:r>
            <a:r>
              <a:rPr lang="en-US" i="1" dirty="0" err="1" smtClean="0"/>
              <a:t>p.x</a:t>
            </a:r>
            <a:r>
              <a:rPr lang="en-US" i="1" dirty="0" smtClean="0"/>
              <a:t> + </a:t>
            </a:r>
            <a:r>
              <a:rPr lang="en-US" i="1" dirty="0" err="1" smtClean="0"/>
              <a:t>v.x</a:t>
            </a:r>
            <a:r>
              <a:rPr lang="en-US" i="1" dirty="0" smtClean="0"/>
              <a:t>*t</a:t>
            </a:r>
          </a:p>
          <a:p>
            <a:pPr lvl="2"/>
            <a:r>
              <a:rPr lang="en-US" i="1" dirty="0" smtClean="0"/>
              <a:t> y = </a:t>
            </a:r>
            <a:r>
              <a:rPr lang="en-US" i="1" dirty="0" err="1" smtClean="0"/>
              <a:t>p.y</a:t>
            </a:r>
            <a:r>
              <a:rPr lang="en-US" i="1" dirty="0" smtClean="0"/>
              <a:t> + </a:t>
            </a:r>
            <a:r>
              <a:rPr lang="en-US" i="1" dirty="0" err="1" smtClean="0"/>
              <a:t>v.y</a:t>
            </a:r>
            <a:r>
              <a:rPr lang="en-US" i="1" dirty="0" smtClean="0"/>
              <a:t>*t</a:t>
            </a:r>
          </a:p>
          <a:p>
            <a:pPr lvl="2"/>
            <a:r>
              <a:rPr lang="en-US" i="1" dirty="0" smtClean="0"/>
              <a:t> z = </a:t>
            </a:r>
            <a:r>
              <a:rPr lang="en-US" i="1" dirty="0" err="1" smtClean="0"/>
              <a:t>p.z</a:t>
            </a:r>
            <a:r>
              <a:rPr lang="en-US" i="1" dirty="0" smtClean="0"/>
              <a:t> + </a:t>
            </a:r>
            <a:r>
              <a:rPr lang="en-US" i="1" dirty="0" err="1" smtClean="0"/>
              <a:t>v.z</a:t>
            </a:r>
            <a:r>
              <a:rPr lang="en-US" i="1" dirty="0" smtClean="0"/>
              <a:t>*t  </a:t>
            </a:r>
            <a:endParaRPr lang="ru-RU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2000240"/>
            <a:ext cx="3071834" cy="300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142976" y="5072074"/>
          <a:ext cx="6550648" cy="1214446"/>
        </p:xfrm>
        <a:graphic>
          <a:graphicData uri="http://schemas.openxmlformats.org/presentationml/2006/ole">
            <p:oleObj spid="_x0000_s1027" name="Формула" r:id="rId5" imgW="2260440" imgH="419040" progId="Equation.3">
              <p:embed/>
            </p:oleObj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Простой вариант</a:t>
            </a:r>
          </a:p>
          <a:p>
            <a:pPr lvl="1"/>
            <a:r>
              <a:rPr lang="ru-RU" dirty="0" smtClean="0"/>
              <a:t> 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ru-RU" dirty="0" smtClean="0"/>
              <a:t>известно</a:t>
            </a:r>
            <a:r>
              <a:rPr lang="en-US" dirty="0" smtClean="0"/>
              <a:t> </a:t>
            </a:r>
          </a:p>
          <a:p>
            <a:pPr lvl="2"/>
            <a:r>
              <a:rPr lang="en-US" i="1" dirty="0" smtClean="0"/>
              <a:t> z = p + v*t</a:t>
            </a:r>
          </a:p>
          <a:p>
            <a:pPr lvl="2"/>
            <a:r>
              <a:rPr lang="en-US" i="1" dirty="0" smtClean="0"/>
              <a:t> S = cross(v1-v0, v2-v0)</a:t>
            </a:r>
          </a:p>
          <a:p>
            <a:pPr lvl="2"/>
            <a:r>
              <a:rPr lang="en-US" i="1" dirty="0" smtClean="0"/>
              <a:t> u = cross(v1-z, v0-z)</a:t>
            </a:r>
          </a:p>
          <a:p>
            <a:pPr lvl="2"/>
            <a:r>
              <a:rPr lang="en-US" i="1" dirty="0" smtClean="0"/>
              <a:t> v = cross(v1-z, v2-z)</a:t>
            </a:r>
          </a:p>
          <a:p>
            <a:pPr lvl="2"/>
            <a:r>
              <a:rPr lang="en-US" i="1" dirty="0" smtClean="0"/>
              <a:t> t1 = cross(v2-z, v0-z) </a:t>
            </a:r>
          </a:p>
          <a:p>
            <a:pPr lvl="1"/>
            <a:r>
              <a:rPr lang="en-US" i="1" dirty="0" smtClean="0"/>
              <a:t> </a:t>
            </a:r>
            <a:r>
              <a:rPr lang="en-US" dirty="0" smtClean="0"/>
              <a:t>|</a:t>
            </a:r>
            <a:r>
              <a:rPr lang="en-US" i="1" dirty="0" smtClean="0"/>
              <a:t>u + v + t1 – S </a:t>
            </a:r>
            <a:r>
              <a:rPr lang="en-US" dirty="0" smtClean="0"/>
              <a:t>| &lt; </a:t>
            </a:r>
            <a:r>
              <a:rPr lang="el-GR" dirty="0" smtClean="0"/>
              <a:t>ε</a:t>
            </a:r>
            <a:endParaRPr lang="ru-RU" i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2928934"/>
            <a:ext cx="36290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Оптимизированный вариант</a:t>
            </a:r>
          </a:p>
          <a:p>
            <a:pPr lvl="1"/>
            <a:r>
              <a:rPr lang="ru-RU" dirty="0" smtClean="0"/>
              <a:t> Барицентрические координаты</a:t>
            </a:r>
          </a:p>
          <a:p>
            <a:pPr lvl="2"/>
            <a:r>
              <a:rPr lang="en-US" i="1" dirty="0" smtClean="0"/>
              <a:t>u := u/S, v := v/S, t1 := t1/S</a:t>
            </a:r>
          </a:p>
          <a:p>
            <a:pPr lvl="2"/>
            <a:r>
              <a:rPr lang="en-US" i="1" dirty="0" smtClean="0"/>
              <a:t> t1 = 1 – u - v</a:t>
            </a:r>
          </a:p>
          <a:p>
            <a:pPr lvl="2">
              <a:buNone/>
            </a:pPr>
            <a:endParaRPr lang="en-US" i="1" dirty="0" smtClean="0"/>
          </a:p>
          <a:p>
            <a:pPr lvl="2">
              <a:buNone/>
            </a:pPr>
            <a:endParaRPr lang="en-US" i="1" dirty="0" smtClean="0"/>
          </a:p>
          <a:p>
            <a:pPr lvl="2">
              <a:buNone/>
            </a:pPr>
            <a:endParaRPr lang="en-US" i="1" dirty="0" smtClean="0"/>
          </a:p>
          <a:p>
            <a:pPr lvl="2">
              <a:buNone/>
            </a:pPr>
            <a:endParaRPr lang="en-US" i="1" dirty="0" smtClean="0"/>
          </a:p>
          <a:p>
            <a:pPr lvl="1">
              <a:buNone/>
            </a:pPr>
            <a:r>
              <a:rPr lang="en-US" i="1" dirty="0" smtClean="0"/>
              <a:t> </a:t>
            </a:r>
          </a:p>
          <a:p>
            <a:pPr lvl="1"/>
            <a:r>
              <a:rPr lang="en-US" dirty="0" smtClean="0"/>
              <a:t> 3 </a:t>
            </a:r>
            <a:r>
              <a:rPr lang="ru-RU" dirty="0" smtClean="0"/>
              <a:t>уравнения, 3 неизвестных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642910" y="4071942"/>
          <a:ext cx="5918644" cy="1714512"/>
        </p:xfrm>
        <a:graphic>
          <a:graphicData uri="http://schemas.openxmlformats.org/presentationml/2006/ole">
            <p:oleObj spid="_x0000_s3074" name="Формула" r:id="rId3" imgW="2400120" imgH="660240" progId="Equation.3">
              <p:embed/>
            </p:oleObj>
          </a:graphicData>
        </a:graphic>
      </p:graphicFrame>
      <p:sp>
        <p:nvSpPr>
          <p:cNvPr id="8" name="Прямоугольник 7"/>
          <p:cNvSpPr/>
          <p:nvPr/>
        </p:nvSpPr>
        <p:spPr bwMode="auto">
          <a:xfrm>
            <a:off x="642910" y="5286388"/>
            <a:ext cx="5929354" cy="5715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1857364"/>
            <a:ext cx="2192724" cy="21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Оптимизированный вариант</a:t>
            </a:r>
            <a:endParaRPr lang="ru-RU" i="1" dirty="0"/>
          </a:p>
          <a:p>
            <a:pPr>
              <a:buNone/>
            </a:pPr>
            <a:endParaRPr lang="ru-RU" dirty="0" smtClean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1857364"/>
            <a:ext cx="2192724" cy="21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1071538" y="2500305"/>
          <a:ext cx="4572032" cy="4228320"/>
        </p:xfrm>
        <a:graphic>
          <a:graphicData uri="http://schemas.openxmlformats.org/presentationml/2006/ole">
            <p:oleObj spid="_x0000_s5124" name="Формула" r:id="rId4" imgW="1955520" imgH="2044440" progId="Equation.3">
              <p:embed/>
            </p:oleObj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OpenGL interoperability</a:t>
            </a:r>
            <a:endParaRPr lang="ru-RU" dirty="0" smtClean="0"/>
          </a:p>
          <a:p>
            <a:r>
              <a:rPr lang="en-US" dirty="0" smtClean="0"/>
              <a:t> RT</a:t>
            </a:r>
            <a:r>
              <a:rPr lang="ru-RU" dirty="0" smtClean="0"/>
              <a:t> – что, зачем и как?</a:t>
            </a:r>
          </a:p>
          <a:p>
            <a:r>
              <a:rPr lang="ru-RU" dirty="0" smtClean="0"/>
              <a:t> Пересечение луча и треугольника</a:t>
            </a:r>
            <a:endParaRPr lang="en-US" i="1" dirty="0" smtClean="0"/>
          </a:p>
          <a:p>
            <a:r>
              <a:rPr lang="en-US" dirty="0" smtClean="0"/>
              <a:t> </a:t>
            </a:r>
            <a:r>
              <a:rPr lang="ru-RU" dirty="0" smtClean="0"/>
              <a:t>Ускоряющие структуры</a:t>
            </a:r>
          </a:p>
          <a:p>
            <a:r>
              <a:rPr lang="ru-RU" dirty="0" smtClean="0"/>
              <a:t> Организация трассировки лучей</a:t>
            </a:r>
          </a:p>
          <a:p>
            <a:r>
              <a:rPr lang="ru-RU" dirty="0" smtClean="0"/>
              <a:t> </a:t>
            </a:r>
            <a:r>
              <a:rPr lang="en-US" dirty="0" smtClean="0"/>
              <a:t>Ray marching</a:t>
            </a:r>
          </a:p>
          <a:p>
            <a:r>
              <a:rPr lang="en-US" dirty="0" smtClean="0"/>
              <a:t> </a:t>
            </a:r>
            <a:r>
              <a:rPr lang="ru-RU" dirty="0" smtClean="0"/>
              <a:t>Задание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1857364"/>
            <a:ext cx="2192724" cy="21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Простой вариант</a:t>
            </a:r>
          </a:p>
          <a:p>
            <a:pPr lvl="1"/>
            <a:r>
              <a:rPr lang="ru-RU" dirty="0" smtClean="0"/>
              <a:t> Операции (</a:t>
            </a:r>
            <a:r>
              <a:rPr lang="en-US" b="1" dirty="0" smtClean="0"/>
              <a:t>*</a:t>
            </a:r>
            <a:r>
              <a:rPr lang="en-US" dirty="0" smtClean="0"/>
              <a:t> : 39</a:t>
            </a:r>
            <a:r>
              <a:rPr lang="ru-RU" dirty="0" smtClean="0"/>
              <a:t>, </a:t>
            </a:r>
            <a:r>
              <a:rPr lang="ru-RU" b="1" dirty="0" smtClean="0"/>
              <a:t>+</a:t>
            </a:r>
            <a:r>
              <a:rPr lang="en-US" b="1" dirty="0" smtClean="0"/>
              <a:t>/</a:t>
            </a:r>
            <a:r>
              <a:rPr lang="ru-RU" b="1" dirty="0" smtClean="0"/>
              <a:t>-</a:t>
            </a:r>
            <a:r>
              <a:rPr lang="en-US" b="1" dirty="0" smtClean="0"/>
              <a:t> </a:t>
            </a:r>
            <a:r>
              <a:rPr lang="en-US" dirty="0" smtClean="0"/>
              <a:t>: 53, </a:t>
            </a:r>
            <a:r>
              <a:rPr lang="en-US" b="1" dirty="0" smtClean="0"/>
              <a:t>/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1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 248</a:t>
            </a:r>
            <a:r>
              <a:rPr lang="ru-RU" dirty="0" smtClean="0"/>
              <a:t>-</a:t>
            </a:r>
            <a:r>
              <a:rPr lang="en-US" dirty="0" smtClean="0"/>
              <a:t>404 </a:t>
            </a:r>
            <a:r>
              <a:rPr lang="ru-RU" dirty="0" smtClean="0"/>
              <a:t>тактов</a:t>
            </a:r>
          </a:p>
          <a:p>
            <a:r>
              <a:rPr lang="ru-RU" dirty="0" smtClean="0"/>
              <a:t>Оптимизированный вариант</a:t>
            </a:r>
          </a:p>
          <a:p>
            <a:pPr lvl="1"/>
            <a:r>
              <a:rPr lang="ru-RU" i="1" dirty="0" smtClean="0"/>
              <a:t> </a:t>
            </a:r>
            <a:r>
              <a:rPr lang="ru-RU" dirty="0" smtClean="0"/>
              <a:t>Операции (</a:t>
            </a:r>
            <a:r>
              <a:rPr lang="en-US" b="1" dirty="0" smtClean="0"/>
              <a:t>*</a:t>
            </a:r>
            <a:r>
              <a:rPr lang="en-US" dirty="0" smtClean="0"/>
              <a:t> :</a:t>
            </a:r>
            <a:r>
              <a:rPr lang="ru-RU" dirty="0" smtClean="0"/>
              <a:t> 23, </a:t>
            </a:r>
            <a:r>
              <a:rPr lang="en-US" b="1" dirty="0" smtClean="0"/>
              <a:t>+/-</a:t>
            </a:r>
            <a:r>
              <a:rPr lang="en-US" dirty="0" smtClean="0"/>
              <a:t> :</a:t>
            </a:r>
            <a:r>
              <a:rPr lang="ru-RU" dirty="0" smtClean="0"/>
              <a:t> 24, </a:t>
            </a:r>
            <a:r>
              <a:rPr lang="en-US" b="1" dirty="0" smtClean="0"/>
              <a:t>/</a:t>
            </a:r>
            <a:r>
              <a:rPr lang="en-US" dirty="0" smtClean="0"/>
              <a:t> :</a:t>
            </a:r>
            <a:r>
              <a:rPr lang="ru-RU" dirty="0" smtClean="0"/>
              <a:t> 1)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ru-RU" dirty="0" smtClean="0"/>
              <a:t>132-</a:t>
            </a:r>
            <a:r>
              <a:rPr lang="en-US" dirty="0" smtClean="0"/>
              <a:t>224 </a:t>
            </a:r>
            <a:r>
              <a:rPr lang="ru-RU" dirty="0" smtClean="0"/>
              <a:t>такта</a:t>
            </a:r>
          </a:p>
          <a:p>
            <a:r>
              <a:rPr lang="ru-RU" dirty="0" smtClean="0"/>
              <a:t> Как считали нижнюю оценку?</a:t>
            </a:r>
          </a:p>
          <a:p>
            <a:pPr lvl="1"/>
            <a:r>
              <a:rPr lang="ru-RU" dirty="0" smtClean="0"/>
              <a:t> использование</a:t>
            </a:r>
            <a:r>
              <a:rPr lang="en-US" dirty="0" smtClean="0"/>
              <a:t> mad </a:t>
            </a:r>
            <a:r>
              <a:rPr lang="ru-RU" dirty="0" smtClean="0"/>
              <a:t>вместо </a:t>
            </a:r>
            <a:r>
              <a:rPr lang="en-US" dirty="0" err="1" smtClean="0"/>
              <a:t>mul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add</a:t>
            </a:r>
          </a:p>
          <a:p>
            <a:pPr lvl="1"/>
            <a:r>
              <a:rPr lang="en-US" dirty="0" smtClean="0"/>
              <a:t> 4*(</a:t>
            </a:r>
            <a:r>
              <a:rPr lang="en-US" dirty="0" err="1" smtClean="0"/>
              <a:t>N_mul</a:t>
            </a:r>
            <a:r>
              <a:rPr lang="en-US" dirty="0" smtClean="0"/>
              <a:t> + |</a:t>
            </a:r>
            <a:r>
              <a:rPr lang="en-US" dirty="0" err="1" smtClean="0"/>
              <a:t>N_add</a:t>
            </a:r>
            <a:r>
              <a:rPr lang="en-US" dirty="0" smtClean="0"/>
              <a:t> - </a:t>
            </a:r>
            <a:r>
              <a:rPr lang="en-US" dirty="0" err="1" smtClean="0"/>
              <a:t>N_mul</a:t>
            </a:r>
            <a:r>
              <a:rPr lang="en-US" dirty="0" smtClean="0"/>
              <a:t>|)</a:t>
            </a:r>
            <a:endParaRPr lang="ru-RU" dirty="0"/>
          </a:p>
          <a:p>
            <a:pPr>
              <a:buNone/>
            </a:pPr>
            <a:endParaRPr lang="ru-RU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примитивы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ru-RU" dirty="0" smtClean="0"/>
              <a:t>Бокс – это </a:t>
            </a:r>
            <a:r>
              <a:rPr lang="en-US" dirty="0" smtClean="0"/>
              <a:t>6 </a:t>
            </a:r>
            <a:r>
              <a:rPr lang="ru-RU" dirty="0" smtClean="0"/>
              <a:t>плоскостей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vmin.x</a:t>
            </a:r>
            <a:r>
              <a:rPr lang="en-US" dirty="0" smtClean="0"/>
              <a:t> - </a:t>
            </a:r>
            <a:r>
              <a:rPr lang="en-US" dirty="0" err="1" smtClean="0"/>
              <a:t>r.pos.x</a:t>
            </a:r>
            <a:r>
              <a:rPr lang="en-US" dirty="0" smtClean="0"/>
              <a:t>) / </a:t>
            </a:r>
            <a:r>
              <a:rPr lang="en-US" dirty="0" err="1" smtClean="0"/>
              <a:t>r.dir.x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vmin.x</a:t>
            </a:r>
            <a:r>
              <a:rPr lang="en-US" dirty="0" smtClean="0"/>
              <a:t> + </a:t>
            </a:r>
            <a:r>
              <a:rPr lang="en-US" dirty="0" err="1" smtClean="0"/>
              <a:t>rInv.pos.x</a:t>
            </a:r>
            <a:r>
              <a:rPr lang="en-US" dirty="0" smtClean="0"/>
              <a:t>) * </a:t>
            </a:r>
            <a:r>
              <a:rPr lang="en-US" dirty="0" err="1" smtClean="0"/>
              <a:t>rInv.dir.x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 6 add </a:t>
            </a:r>
            <a:r>
              <a:rPr lang="ru-RU" dirty="0" smtClean="0"/>
              <a:t>и</a:t>
            </a:r>
            <a:r>
              <a:rPr lang="en-US" dirty="0" smtClean="0"/>
              <a:t> 6 </a:t>
            </a:r>
            <a:r>
              <a:rPr lang="en-US" dirty="0" err="1" smtClean="0"/>
              <a:t>mul</a:t>
            </a:r>
            <a:r>
              <a:rPr lang="ru-RU" dirty="0" smtClean="0"/>
              <a:t> ==</a:t>
            </a:r>
            <a:r>
              <a:rPr lang="en-US" dirty="0" smtClean="0"/>
              <a:t> 12 mad, 48</a:t>
            </a:r>
            <a:r>
              <a:rPr lang="ru-RU" dirty="0" smtClean="0"/>
              <a:t> тактов</a:t>
            </a:r>
          </a:p>
          <a:p>
            <a:r>
              <a:rPr lang="ru-RU" dirty="0" smtClean="0"/>
              <a:t> Сфера</a:t>
            </a:r>
          </a:p>
          <a:p>
            <a:pPr lvl="1"/>
            <a:r>
              <a:rPr lang="ru-RU" dirty="0" smtClean="0"/>
              <a:t> </a:t>
            </a:r>
            <a:r>
              <a:rPr lang="en-US" dirty="0" smtClean="0"/>
              <a:t>~13 mad + </a:t>
            </a:r>
            <a:r>
              <a:rPr lang="en-US" dirty="0" err="1" smtClean="0"/>
              <a:t>sqrtf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== 52 </a:t>
            </a:r>
            <a:r>
              <a:rPr lang="en-US" dirty="0" smtClean="0"/>
              <a:t>+</a:t>
            </a:r>
            <a:r>
              <a:rPr lang="ru-RU" dirty="0" smtClean="0"/>
              <a:t> </a:t>
            </a:r>
            <a:r>
              <a:rPr lang="en-US" dirty="0" smtClean="0"/>
              <a:t>32 = 84</a:t>
            </a:r>
            <a:r>
              <a:rPr lang="ru-RU" dirty="0" smtClean="0"/>
              <a:t> такта</a:t>
            </a:r>
            <a:r>
              <a:rPr lang="en-US" dirty="0" smtClean="0"/>
              <a:t> </a:t>
            </a:r>
            <a:endParaRPr lang="ru-RU" dirty="0" smtClean="0"/>
          </a:p>
          <a:p>
            <a:pPr lvl="1"/>
            <a:r>
              <a:rPr lang="ru-RU" dirty="0" smtClean="0"/>
              <a:t> меньше ветвлений</a:t>
            </a:r>
          </a:p>
          <a:p>
            <a:pPr lvl="1"/>
            <a:r>
              <a:rPr lang="ru-RU" dirty="0" smtClean="0"/>
              <a:t> Иерархия из сфер не лучше иерархии из боксов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72264" y="1857364"/>
            <a:ext cx="207170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/>
          <p:nvPr/>
        </p:nvCxnSpPr>
        <p:spPr bwMode="auto">
          <a:xfrm rot="10800000">
            <a:off x="6143636" y="2071678"/>
            <a:ext cx="2454869" cy="12014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500826" y="2643182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vmin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858148" y="1785926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vmax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 rot="1743849">
            <a:off x="6170374" y="193416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t_near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 rot="1768056">
            <a:off x="7964979" y="2830148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t_far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858148" y="178592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vmax</a:t>
            </a:r>
            <a:endParaRPr lang="ru-RU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985822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en-US" dirty="0" smtClean="0"/>
              <a:t>ccupancy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0" y="1571612"/>
            <a:ext cx="8636000" cy="4486288"/>
          </a:xfrm>
        </p:spPr>
        <p:txBody>
          <a:bodyPr/>
          <a:lstStyle/>
          <a:p>
            <a:r>
              <a:rPr lang="ru-RU" dirty="0" smtClean="0"/>
              <a:t>Очень быстрое </a:t>
            </a:r>
            <a:r>
              <a:rPr lang="ru-RU" dirty="0" smtClean="0"/>
              <a:t>переключение</a:t>
            </a:r>
          </a:p>
          <a:p>
            <a:r>
              <a:rPr lang="ru-RU" dirty="0" smtClean="0"/>
              <a:t>Влияет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Регистры</a:t>
            </a:r>
          </a:p>
          <a:p>
            <a:pPr lvl="1"/>
            <a:r>
              <a:rPr lang="en-US" dirty="0" smtClean="0"/>
              <a:t>shared </a:t>
            </a:r>
            <a:r>
              <a:rPr lang="ru-RU" dirty="0" smtClean="0"/>
              <a:t>память</a:t>
            </a:r>
          </a:p>
          <a:p>
            <a:pPr lvl="1"/>
            <a:r>
              <a:rPr lang="ru-RU" dirty="0" smtClean="0"/>
              <a:t>Размер блока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500306"/>
            <a:ext cx="3418176" cy="29289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0961" name="Object 3"/>
          <p:cNvGraphicFramePr>
            <a:graphicFrameLocks noChangeAspect="1"/>
          </p:cNvGraphicFramePr>
          <p:nvPr/>
        </p:nvGraphicFramePr>
        <p:xfrm>
          <a:off x="1928794" y="5572140"/>
          <a:ext cx="3500430" cy="909390"/>
        </p:xfrm>
        <a:graphic>
          <a:graphicData uri="http://schemas.openxmlformats.org/presentationml/2006/ole">
            <p:oleObj spid="_x0000_s40961" name="Формула" r:id="rId4" imgW="1612800" imgH="419040" progId="Equation.3">
              <p:embed/>
            </p:oleObj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2500306"/>
            <a:ext cx="17335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Регистры</a:t>
            </a:r>
            <a:endParaRPr lang="en-US" dirty="0" smtClean="0"/>
          </a:p>
          <a:p>
            <a:pPr lvl="1"/>
            <a:r>
              <a:rPr lang="en-US" dirty="0" smtClean="0"/>
              <a:t> 8192</a:t>
            </a:r>
            <a:r>
              <a:rPr lang="ru-RU" dirty="0" smtClean="0"/>
              <a:t> регистра на </a:t>
            </a:r>
            <a:r>
              <a:rPr lang="en-US" dirty="0" smtClean="0"/>
              <a:t>SM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Блоки по </a:t>
            </a:r>
            <a:r>
              <a:rPr lang="en-US" dirty="0" smtClean="0"/>
              <a:t>8x8</a:t>
            </a:r>
            <a:r>
              <a:rPr lang="ru-RU" dirty="0" smtClean="0"/>
              <a:t> нитей</a:t>
            </a:r>
            <a:endParaRPr lang="en-US" dirty="0" smtClean="0"/>
          </a:p>
          <a:p>
            <a:pPr lvl="1"/>
            <a:r>
              <a:rPr lang="en-US" dirty="0" smtClean="0"/>
              <a:t> 128</a:t>
            </a:r>
            <a:r>
              <a:rPr lang="ru-RU" dirty="0" smtClean="0"/>
              <a:t> регистров на нить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nvcc</a:t>
            </a:r>
            <a:r>
              <a:rPr lang="ru-RU" dirty="0" smtClean="0"/>
              <a:t> не дает столько регистров, почему?</a:t>
            </a:r>
          </a:p>
          <a:p>
            <a:pPr lvl="2"/>
            <a:r>
              <a:rPr lang="ru-RU" dirty="0" smtClean="0"/>
              <a:t> </a:t>
            </a:r>
            <a:r>
              <a:rPr lang="ru-RU" dirty="0" err="1" smtClean="0"/>
              <a:t>рег</a:t>
            </a:r>
            <a:r>
              <a:rPr lang="ru-RU" dirty="0" smtClean="0"/>
              <a:t> </a:t>
            </a:r>
            <a:r>
              <a:rPr lang="en-US" dirty="0" smtClean="0"/>
              <a:t>&lt;= 40:</a:t>
            </a:r>
            <a:r>
              <a:rPr lang="ru-RU" dirty="0" smtClean="0"/>
              <a:t> 3 блока, 6</a:t>
            </a:r>
            <a:r>
              <a:rPr lang="en-US" dirty="0" smtClean="0"/>
              <a:t> warp</a:t>
            </a:r>
            <a:r>
              <a:rPr lang="ru-RU" dirty="0" smtClean="0"/>
              <a:t>-</a:t>
            </a:r>
            <a:r>
              <a:rPr lang="ru-RU" dirty="0" err="1" smtClean="0"/>
              <a:t>ов</a:t>
            </a:r>
            <a:r>
              <a:rPr lang="ru-RU" dirty="0" smtClean="0"/>
              <a:t> активны</a:t>
            </a:r>
          </a:p>
          <a:p>
            <a:pPr lvl="2"/>
            <a:r>
              <a:rPr lang="ru-RU" dirty="0" smtClean="0"/>
              <a:t> </a:t>
            </a:r>
            <a:r>
              <a:rPr lang="ru-RU" dirty="0" err="1" smtClean="0"/>
              <a:t>рег</a:t>
            </a:r>
            <a:r>
              <a:rPr lang="ru-RU" dirty="0" smtClean="0"/>
              <a:t> </a:t>
            </a:r>
            <a:r>
              <a:rPr lang="en-US" dirty="0" smtClean="0"/>
              <a:t>&lt;= 32: </a:t>
            </a:r>
            <a:r>
              <a:rPr lang="ru-RU" dirty="0" smtClean="0"/>
              <a:t>4 блока, 8 </a:t>
            </a:r>
            <a:r>
              <a:rPr lang="en-US" dirty="0" smtClean="0"/>
              <a:t>warp</a:t>
            </a:r>
            <a:r>
              <a:rPr lang="ru-RU" dirty="0" smtClean="0"/>
              <a:t>-</a:t>
            </a:r>
            <a:r>
              <a:rPr lang="ru-RU" dirty="0" err="1" smtClean="0"/>
              <a:t>ов</a:t>
            </a:r>
            <a:r>
              <a:rPr lang="ru-RU" dirty="0" smtClean="0"/>
              <a:t> активны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ru-RU" dirty="0" err="1" smtClean="0"/>
              <a:t>рег</a:t>
            </a:r>
            <a:r>
              <a:rPr lang="ru-RU" dirty="0" smtClean="0"/>
              <a:t> </a:t>
            </a:r>
            <a:r>
              <a:rPr lang="en-US" dirty="0" smtClean="0"/>
              <a:t>&lt;= 24:</a:t>
            </a:r>
            <a:r>
              <a:rPr lang="ru-RU" dirty="0" smtClean="0"/>
              <a:t> 5 блоков, 10 </a:t>
            </a:r>
            <a:r>
              <a:rPr lang="en-US" dirty="0" smtClean="0"/>
              <a:t>warp-</a:t>
            </a:r>
            <a:r>
              <a:rPr lang="ru-RU" dirty="0" err="1" smtClean="0"/>
              <a:t>ов</a:t>
            </a:r>
            <a:r>
              <a:rPr lang="en-US" dirty="0" smtClean="0"/>
              <a:t> </a:t>
            </a:r>
            <a:r>
              <a:rPr lang="ru-RU" dirty="0" smtClean="0"/>
              <a:t>активны</a:t>
            </a:r>
          </a:p>
          <a:p>
            <a:pPr lvl="2"/>
            <a:r>
              <a:rPr lang="en-US" dirty="0" smtClean="0"/>
              <a:t> </a:t>
            </a:r>
            <a:r>
              <a:rPr lang="ru-RU" dirty="0" err="1" smtClean="0"/>
              <a:t>рег</a:t>
            </a:r>
            <a:r>
              <a:rPr lang="ru-RU" dirty="0" smtClean="0"/>
              <a:t> </a:t>
            </a:r>
            <a:r>
              <a:rPr lang="en-US" dirty="0" smtClean="0"/>
              <a:t>&lt;= 20: 6 </a:t>
            </a:r>
            <a:r>
              <a:rPr lang="ru-RU" dirty="0" smtClean="0"/>
              <a:t>блоков, 1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en-US" dirty="0" smtClean="0"/>
              <a:t>warp</a:t>
            </a:r>
            <a:r>
              <a:rPr lang="ru-RU" dirty="0" smtClean="0"/>
              <a:t>-</a:t>
            </a:r>
            <a:r>
              <a:rPr lang="ru-RU" dirty="0" err="1" smtClean="0"/>
              <a:t>ов</a:t>
            </a:r>
            <a:r>
              <a:rPr lang="ru-RU" dirty="0" smtClean="0"/>
              <a:t> активны</a:t>
            </a:r>
          </a:p>
          <a:p>
            <a:pPr lvl="2"/>
            <a:r>
              <a:rPr lang="en-US" dirty="0" smtClean="0"/>
              <a:t> </a:t>
            </a:r>
            <a:r>
              <a:rPr lang="ru-RU" dirty="0" err="1" smtClean="0"/>
              <a:t>рег</a:t>
            </a:r>
            <a:r>
              <a:rPr lang="ru-RU" dirty="0" smtClean="0"/>
              <a:t> </a:t>
            </a:r>
            <a:r>
              <a:rPr lang="en-US" dirty="0" smtClean="0"/>
              <a:t>&lt;= 16: </a:t>
            </a:r>
            <a:r>
              <a:rPr lang="ru-RU" dirty="0" smtClean="0"/>
              <a:t>8 блоков, 16 </a:t>
            </a:r>
            <a:r>
              <a:rPr lang="en-US" dirty="0" smtClean="0"/>
              <a:t>warp-</a:t>
            </a:r>
            <a:r>
              <a:rPr lang="ru-RU" dirty="0" err="1" smtClean="0"/>
              <a:t>ов</a:t>
            </a:r>
            <a:r>
              <a:rPr lang="en-US" dirty="0" smtClean="0"/>
              <a:t> </a:t>
            </a:r>
            <a:r>
              <a:rPr lang="ru-RU" dirty="0" smtClean="0"/>
              <a:t>активны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1857364"/>
            <a:ext cx="2192724" cy="21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571868" y="1643050"/>
          <a:ext cx="3848992" cy="1000132"/>
        </p:xfrm>
        <a:graphic>
          <a:graphicData uri="http://schemas.openxmlformats.org/presentationml/2006/ole">
            <p:oleObj spid="_x0000_s9218" name="Формула" r:id="rId5" imgW="1612800" imgH="41904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 bwMode="auto">
          <a:xfrm>
            <a:off x="1428728" y="5786454"/>
            <a:ext cx="2000264" cy="857256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1428728" y="4929198"/>
            <a:ext cx="2000264" cy="785818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428728" y="4500570"/>
            <a:ext cx="2000264" cy="35719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Регистры</a:t>
            </a:r>
          </a:p>
          <a:p>
            <a:pPr lvl="1"/>
            <a:r>
              <a:rPr lang="ru-RU" dirty="0" smtClean="0"/>
              <a:t> 6 регистров на луч</a:t>
            </a:r>
          </a:p>
          <a:p>
            <a:pPr lvl="1"/>
            <a:r>
              <a:rPr lang="ru-RU" dirty="0" smtClean="0"/>
              <a:t> 9 регистров на вершины</a:t>
            </a:r>
          </a:p>
          <a:p>
            <a:pPr lvl="1"/>
            <a:r>
              <a:rPr lang="ru-RU" dirty="0" smtClean="0"/>
              <a:t> 3 регистра на </a:t>
            </a:r>
            <a:r>
              <a:rPr lang="en-US" dirty="0" smtClean="0"/>
              <a:t>(t,</a:t>
            </a:r>
            <a:r>
              <a:rPr lang="ru-RU" dirty="0" smtClean="0"/>
              <a:t> </a:t>
            </a:r>
            <a:r>
              <a:rPr lang="en-US" dirty="0" smtClean="0"/>
              <a:t>u,</a:t>
            </a:r>
            <a:r>
              <a:rPr lang="ru-RU" dirty="0" smtClean="0"/>
              <a:t> </a:t>
            </a:r>
            <a:r>
              <a:rPr lang="en-US" dirty="0" smtClean="0"/>
              <a:t>v)</a:t>
            </a:r>
            <a:endParaRPr lang="ru-RU" dirty="0" smtClean="0"/>
          </a:p>
          <a:p>
            <a:pPr lvl="1"/>
            <a:r>
              <a:rPr lang="ru-RU" dirty="0" smtClean="0"/>
              <a:t> 1 регистр на </a:t>
            </a:r>
            <a:r>
              <a:rPr lang="en-US" dirty="0" err="1" smtClean="0"/>
              <a:t>triNum</a:t>
            </a:r>
            <a:endParaRPr lang="ru-RU" dirty="0" smtClean="0"/>
          </a:p>
          <a:p>
            <a:pPr lvl="1"/>
            <a:r>
              <a:rPr lang="ru-RU" dirty="0" smtClean="0"/>
              <a:t> </a:t>
            </a:r>
            <a:r>
              <a:rPr lang="en-US" dirty="0" smtClean="0"/>
              <a:t>1 </a:t>
            </a:r>
            <a:r>
              <a:rPr lang="ru-RU" dirty="0" smtClean="0"/>
              <a:t>на счетчик в цикле</a:t>
            </a:r>
            <a:endParaRPr lang="en-US" dirty="0" smtClean="0"/>
          </a:p>
          <a:p>
            <a:pPr lvl="1"/>
            <a:r>
              <a:rPr lang="en-US" dirty="0" smtClean="0"/>
              <a:t> 1 </a:t>
            </a:r>
            <a:r>
              <a:rPr lang="ru-RU" dirty="0" smtClean="0"/>
              <a:t>как минимум на </a:t>
            </a:r>
            <a:r>
              <a:rPr lang="en-US" dirty="0" err="1" smtClean="0"/>
              <a:t>tid</a:t>
            </a:r>
            <a:endParaRPr lang="ru-RU" dirty="0" smtClean="0"/>
          </a:p>
          <a:p>
            <a:pPr lvl="1"/>
            <a:r>
              <a:rPr lang="ru-RU" dirty="0" smtClean="0"/>
              <a:t> 2 на</a:t>
            </a:r>
            <a:r>
              <a:rPr lang="en-US" dirty="0" smtClean="0"/>
              <a:t> </a:t>
            </a:r>
            <a:r>
              <a:rPr lang="en-US" dirty="0" err="1" smtClean="0"/>
              <a:t>min_t</a:t>
            </a:r>
            <a:r>
              <a:rPr lang="ru-RU" dirty="0" smtClean="0"/>
              <a:t> и</a:t>
            </a:r>
            <a:r>
              <a:rPr lang="en-US" dirty="0" smtClean="0"/>
              <a:t> </a:t>
            </a:r>
            <a:r>
              <a:rPr lang="en-US" dirty="0" err="1" smtClean="0"/>
              <a:t>min_id</a:t>
            </a:r>
            <a:endParaRPr lang="en-US" dirty="0" smtClean="0"/>
          </a:p>
          <a:p>
            <a:r>
              <a:rPr lang="en-US" dirty="0" smtClean="0"/>
              <a:t> 2</a:t>
            </a:r>
            <a:r>
              <a:rPr lang="ru-RU" dirty="0" smtClean="0"/>
              <a:t>3 уже занято!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1857364"/>
            <a:ext cx="2192724" cy="21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643563" y="3760788"/>
          <a:ext cx="3357562" cy="3105150"/>
        </p:xfrm>
        <a:graphic>
          <a:graphicData uri="http://schemas.openxmlformats.org/presentationml/2006/ole">
            <p:oleObj spid="_x0000_s8194" name="Формула" r:id="rId5" imgW="1955520" imgH="2044440" progId="Equation.3">
              <p:embed/>
            </p:oleObj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1714488"/>
            <a:ext cx="5172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float3</a:t>
            </a:r>
            <a:r>
              <a:rPr lang="en-US" sz="2000" dirty="0" smtClean="0"/>
              <a:t> o = mul3x4(m, origin);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float3</a:t>
            </a:r>
            <a:r>
              <a:rPr lang="en-US" sz="2000" dirty="0" smtClean="0"/>
              <a:t> d = </a:t>
            </a:r>
            <a:r>
              <a:rPr lang="en-US" sz="2000" u="sng" dirty="0" smtClean="0"/>
              <a:t>mul3x3</a:t>
            </a:r>
            <a:r>
              <a:rPr lang="en-US" sz="2000" dirty="0" smtClean="0"/>
              <a:t>(m, dir);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t = -</a:t>
            </a:r>
            <a:r>
              <a:rPr lang="en-US" sz="2000" dirty="0" err="1" smtClean="0"/>
              <a:t>o.z</a:t>
            </a:r>
            <a:r>
              <a:rPr lang="en-US" sz="2000" dirty="0" smtClean="0"/>
              <a:t>/</a:t>
            </a:r>
            <a:r>
              <a:rPr lang="en-US" sz="2000" dirty="0" err="1" smtClean="0"/>
              <a:t>d.z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u = </a:t>
            </a:r>
            <a:r>
              <a:rPr lang="en-US" sz="2000" dirty="0" err="1" smtClean="0"/>
              <a:t>o.x</a:t>
            </a:r>
            <a:r>
              <a:rPr lang="en-US" sz="2000" dirty="0" smtClean="0"/>
              <a:t> + t*</a:t>
            </a:r>
            <a:r>
              <a:rPr lang="en-US" sz="2000" dirty="0" err="1" smtClean="0"/>
              <a:t>d.x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v = </a:t>
            </a:r>
            <a:r>
              <a:rPr lang="en-US" sz="2000" dirty="0" err="1" smtClean="0"/>
              <a:t>o.y</a:t>
            </a:r>
            <a:r>
              <a:rPr lang="en-US" sz="2000" dirty="0" smtClean="0"/>
              <a:t> + t*</a:t>
            </a:r>
            <a:r>
              <a:rPr lang="en-US" sz="2000" dirty="0" err="1" smtClean="0"/>
              <a:t>d.y</a:t>
            </a:r>
            <a:r>
              <a:rPr lang="en-US" sz="2000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2">
              <a:buNone/>
            </a:pPr>
            <a:r>
              <a:rPr lang="en-US" dirty="0" smtClean="0"/>
              <a:t> </a:t>
            </a:r>
            <a:endParaRPr lang="ru-RU" dirty="0" smtClean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4572008"/>
            <a:ext cx="356908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1714488"/>
            <a:ext cx="5172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float3</a:t>
            </a:r>
            <a:r>
              <a:rPr lang="en-US" sz="2000" dirty="0" smtClean="0"/>
              <a:t> o = mul3x4(m, origin);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float3</a:t>
            </a:r>
            <a:r>
              <a:rPr lang="en-US" sz="2000" dirty="0" smtClean="0"/>
              <a:t> d = </a:t>
            </a:r>
            <a:r>
              <a:rPr lang="en-US" sz="2000" u="sng" dirty="0" smtClean="0"/>
              <a:t>mul3x3</a:t>
            </a:r>
            <a:r>
              <a:rPr lang="en-US" sz="2000" dirty="0" smtClean="0"/>
              <a:t>(m, dir);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t = -</a:t>
            </a:r>
            <a:r>
              <a:rPr lang="en-US" sz="2000" dirty="0" err="1" smtClean="0"/>
              <a:t>o.z</a:t>
            </a:r>
            <a:r>
              <a:rPr lang="en-US" sz="2000" dirty="0" smtClean="0"/>
              <a:t>/</a:t>
            </a:r>
            <a:r>
              <a:rPr lang="en-US" sz="2000" dirty="0" err="1" smtClean="0"/>
              <a:t>d.z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u = </a:t>
            </a:r>
            <a:r>
              <a:rPr lang="en-US" sz="2000" dirty="0" err="1" smtClean="0"/>
              <a:t>o.x</a:t>
            </a:r>
            <a:r>
              <a:rPr lang="en-US" sz="2000" dirty="0" smtClean="0"/>
              <a:t> + t*</a:t>
            </a:r>
            <a:r>
              <a:rPr lang="en-US" sz="2000" dirty="0" err="1" smtClean="0"/>
              <a:t>d.x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float</a:t>
            </a:r>
            <a:r>
              <a:rPr lang="en-US" sz="2000" dirty="0" smtClean="0"/>
              <a:t> v = </a:t>
            </a:r>
            <a:r>
              <a:rPr lang="en-US" sz="2000" dirty="0" err="1" smtClean="0"/>
              <a:t>o.y</a:t>
            </a:r>
            <a:r>
              <a:rPr lang="en-US" sz="2000" dirty="0" smtClean="0"/>
              <a:t> + t*</a:t>
            </a:r>
            <a:r>
              <a:rPr lang="en-US" sz="2000" dirty="0" err="1" smtClean="0"/>
              <a:t>d.y</a:t>
            </a:r>
            <a:r>
              <a:rPr lang="en-US" sz="2000" dirty="0" smtClean="0"/>
              <a:t>;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ru-RU" sz="2000" u="sng" dirty="0" smtClean="0"/>
              <a:t>Где </a:t>
            </a:r>
            <a:r>
              <a:rPr lang="en-US" sz="2000" u="sng" dirty="0" smtClean="0"/>
              <a:t>m </a:t>
            </a:r>
            <a:r>
              <a:rPr lang="ru-RU" sz="2000" u="sng" dirty="0" smtClean="0"/>
              <a:t>это </a:t>
            </a:r>
            <a:r>
              <a:rPr lang="en-US" sz="2000" u="sng" dirty="0" smtClean="0"/>
              <a:t>T</a:t>
            </a:r>
            <a:r>
              <a:rPr lang="en-US" sz="2000" u="sng" dirty="0" smtClean="0">
                <a:latin typeface="Times New Roman"/>
                <a:cs typeface="Times New Roman"/>
              </a:rPr>
              <a:t>∆</a:t>
            </a:r>
            <a:endParaRPr lang="en-US" sz="2000" u="sng" dirty="0" smtClean="0"/>
          </a:p>
          <a:p>
            <a:endParaRPr lang="en-US" dirty="0" smtClean="0"/>
          </a:p>
          <a:p>
            <a:pPr lvl="2">
              <a:buNone/>
            </a:pPr>
            <a:r>
              <a:rPr lang="en-US" dirty="0" smtClean="0"/>
              <a:t> 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5072074"/>
            <a:ext cx="6553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1714488"/>
            <a:ext cx="5172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и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571612"/>
            <a:ext cx="8178800" cy="4486288"/>
          </a:xfrm>
        </p:spPr>
        <p:txBody>
          <a:bodyPr/>
          <a:lstStyle/>
          <a:p>
            <a:r>
              <a:rPr lang="en-US" dirty="0" smtClean="0"/>
              <a:t>Unit test</a:t>
            </a:r>
          </a:p>
          <a:p>
            <a:pPr>
              <a:buNone/>
            </a:pPr>
            <a:endParaRPr lang="en-US" sz="12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float4</a:t>
            </a:r>
            <a:r>
              <a:rPr lang="en-US" sz="1200" dirty="0" smtClean="0"/>
              <a:t> row2 = </a:t>
            </a:r>
            <a:r>
              <a:rPr lang="en-US" sz="1200" dirty="0" smtClean="0">
                <a:solidFill>
                  <a:srgbClr val="0000FF"/>
                </a:solidFill>
              </a:rPr>
              <a:t>tex1Dfetch</a:t>
            </a:r>
            <a:r>
              <a:rPr lang="en-US" sz="1200" dirty="0" smtClean="0"/>
              <a:t>(</a:t>
            </a:r>
            <a:r>
              <a:rPr lang="en-US" sz="1200" dirty="0" err="1" smtClean="0"/>
              <a:t>tex</a:t>
            </a:r>
            <a:r>
              <a:rPr lang="en-US" sz="1200" dirty="0" smtClean="0"/>
              <a:t>, triAddress+0);</a:t>
            </a:r>
          </a:p>
          <a:p>
            <a:pPr>
              <a:buNone/>
            </a:pPr>
            <a:r>
              <a:rPr lang="en-US" sz="1200" dirty="0" smtClean="0"/>
              <a:t>(</a:t>
            </a:r>
            <a:r>
              <a:rPr lang="en-US" sz="1200" dirty="0" err="1" smtClean="0"/>
              <a:t>oz,dz</a:t>
            </a:r>
            <a:r>
              <a:rPr lang="en-US" sz="1200" dirty="0" smtClean="0"/>
              <a:t>) = …</a:t>
            </a:r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</a:t>
            </a:r>
            <a:r>
              <a:rPr lang="en-US" sz="1200" dirty="0" smtClean="0"/>
              <a:t> t = -oz/</a:t>
            </a:r>
            <a:r>
              <a:rPr lang="en-US" sz="1200" dirty="0" err="1" smtClean="0"/>
              <a:t>dz</a:t>
            </a:r>
            <a:r>
              <a:rPr lang="en-US" sz="1200" dirty="0" smtClean="0"/>
              <a:t>;        </a:t>
            </a:r>
            <a:endParaRPr lang="ru-RU" sz="1200" dirty="0" smtClean="0"/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if</a:t>
            </a:r>
            <a:r>
              <a:rPr lang="en-US" sz="1200" dirty="0" smtClean="0"/>
              <a:t> (t &lt;= EPSILON_E8M || t &gt;= </a:t>
            </a:r>
            <a:r>
              <a:rPr lang="en-US" sz="1200" dirty="0" err="1" smtClean="0"/>
              <a:t>tTriangle</a:t>
            </a:r>
            <a:r>
              <a:rPr lang="en-US" sz="1200" dirty="0" smtClean="0"/>
              <a:t>) </a:t>
            </a:r>
            <a:r>
              <a:rPr lang="en-US" sz="1200" dirty="0" smtClean="0">
                <a:solidFill>
                  <a:srgbClr val="0000FF"/>
                </a:solidFill>
              </a:rPr>
              <a:t>continue</a:t>
            </a:r>
            <a:r>
              <a:rPr lang="en-US" sz="1200" dirty="0" smtClean="0"/>
              <a:t>;</a:t>
            </a:r>
          </a:p>
          <a:p>
            <a:pPr>
              <a:buNone/>
            </a:pPr>
            <a:endParaRPr lang="ru-RU" sz="1200" dirty="0" smtClean="0"/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float4</a:t>
            </a:r>
            <a:r>
              <a:rPr lang="en-US" sz="1200" dirty="0" smtClean="0"/>
              <a:t> row0 = </a:t>
            </a:r>
            <a:r>
              <a:rPr lang="en-US" sz="1200" dirty="0" smtClean="0">
                <a:solidFill>
                  <a:srgbClr val="0000FF"/>
                </a:solidFill>
              </a:rPr>
              <a:t>tex1Dfetch</a:t>
            </a:r>
            <a:r>
              <a:rPr lang="en-US" sz="1200" dirty="0" smtClean="0"/>
              <a:t>(</a:t>
            </a:r>
            <a:r>
              <a:rPr lang="en-US" sz="1200" dirty="0" err="1" smtClean="0"/>
              <a:t>tex</a:t>
            </a:r>
            <a:r>
              <a:rPr lang="en-US" sz="1200" dirty="0" smtClean="0"/>
              <a:t>, triAddress+1);</a:t>
            </a:r>
          </a:p>
          <a:p>
            <a:pPr>
              <a:buNone/>
            </a:pPr>
            <a:r>
              <a:rPr lang="en-US" sz="1200" dirty="0" smtClean="0"/>
              <a:t>(ox, </a:t>
            </a:r>
            <a:r>
              <a:rPr lang="en-US" sz="1200" dirty="0" err="1" smtClean="0"/>
              <a:t>dx</a:t>
            </a:r>
            <a:r>
              <a:rPr lang="en-US" sz="1200" dirty="0" smtClean="0"/>
              <a:t>) = …</a:t>
            </a:r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</a:t>
            </a:r>
            <a:r>
              <a:rPr lang="en-US" sz="1200" dirty="0" smtClean="0"/>
              <a:t> u = ox + t*</a:t>
            </a:r>
            <a:r>
              <a:rPr lang="en-US" sz="1200" dirty="0" err="1" smtClean="0"/>
              <a:t>dx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if</a:t>
            </a:r>
            <a:r>
              <a:rPr lang="en-US" sz="1200" dirty="0" smtClean="0"/>
              <a:t> (u &lt; 0.f) </a:t>
            </a:r>
            <a:r>
              <a:rPr lang="en-US" sz="1200" dirty="0" smtClean="0">
                <a:solidFill>
                  <a:srgbClr val="0000FF"/>
                </a:solidFill>
              </a:rPr>
              <a:t>continue</a:t>
            </a:r>
            <a:r>
              <a:rPr lang="en-US" sz="1200" dirty="0" smtClean="0"/>
              <a:t>;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float4</a:t>
            </a:r>
            <a:r>
              <a:rPr lang="en-US" sz="1200" dirty="0" smtClean="0"/>
              <a:t> row1 = </a:t>
            </a:r>
            <a:r>
              <a:rPr lang="en-US" sz="1200" dirty="0" smtClean="0">
                <a:solidFill>
                  <a:srgbClr val="0000FF"/>
                </a:solidFill>
              </a:rPr>
              <a:t>tex1Dfetch</a:t>
            </a:r>
            <a:r>
              <a:rPr lang="en-US" sz="1200" dirty="0" smtClean="0"/>
              <a:t>(</a:t>
            </a:r>
            <a:r>
              <a:rPr lang="en-US" sz="1200" dirty="0" err="1" smtClean="0"/>
              <a:t>tex</a:t>
            </a:r>
            <a:r>
              <a:rPr lang="en-US" sz="1200" dirty="0" smtClean="0"/>
              <a:t>, triAddress+2); </a:t>
            </a:r>
          </a:p>
          <a:p>
            <a:pPr>
              <a:buNone/>
            </a:pPr>
            <a:r>
              <a:rPr lang="en-US" sz="1200" dirty="0" smtClean="0"/>
              <a:t>(</a:t>
            </a:r>
            <a:r>
              <a:rPr lang="en-US" sz="1200" dirty="0" err="1" smtClean="0"/>
              <a:t>oy</a:t>
            </a:r>
            <a:r>
              <a:rPr lang="en-US" sz="1200" dirty="0" smtClean="0"/>
              <a:t> </a:t>
            </a:r>
            <a:r>
              <a:rPr lang="en-US" sz="1200" dirty="0" err="1" smtClean="0"/>
              <a:t>dy</a:t>
            </a:r>
            <a:r>
              <a:rPr lang="en-US" sz="1200" dirty="0" smtClean="0"/>
              <a:t>) = …</a:t>
            </a:r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float</a:t>
            </a:r>
            <a:r>
              <a:rPr lang="en-US" sz="1200" dirty="0" smtClean="0"/>
              <a:t> v = </a:t>
            </a:r>
            <a:r>
              <a:rPr lang="en-US" sz="1200" dirty="0" err="1" smtClean="0"/>
              <a:t>oy</a:t>
            </a:r>
            <a:r>
              <a:rPr lang="en-US" sz="1200" dirty="0" smtClean="0"/>
              <a:t> + t*</a:t>
            </a:r>
            <a:r>
              <a:rPr lang="en-US" sz="1200" dirty="0" err="1" smtClean="0"/>
              <a:t>dy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pPr>
              <a:buNone/>
            </a:pPr>
            <a:endParaRPr lang="en-US" sz="12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</a:rPr>
              <a:t>if</a:t>
            </a:r>
            <a:r>
              <a:rPr lang="en-US" sz="1200" dirty="0" smtClean="0"/>
              <a:t>(v &gt;= 0 &amp;&amp; (</a:t>
            </a:r>
            <a:r>
              <a:rPr lang="en-US" sz="1200" dirty="0" err="1" smtClean="0"/>
              <a:t>u+v</a:t>
            </a:r>
            <a:r>
              <a:rPr lang="en-US" sz="1200" dirty="0" smtClean="0"/>
              <a:t>) &lt;= 1.f)  </a:t>
            </a:r>
            <a:r>
              <a:rPr lang="ru-RU" sz="1200" dirty="0" smtClean="0"/>
              <a:t>{</a:t>
            </a:r>
          </a:p>
          <a:p>
            <a:pPr>
              <a:buNone/>
            </a:pPr>
            <a:r>
              <a:rPr lang="en-US" sz="1200" dirty="0" smtClean="0"/>
              <a:t>      </a:t>
            </a:r>
            <a:r>
              <a:rPr lang="en-US" sz="1200" dirty="0" err="1" smtClean="0"/>
              <a:t>tTriangle</a:t>
            </a:r>
            <a:r>
              <a:rPr lang="en-US" sz="1200" dirty="0" smtClean="0"/>
              <a:t> = t;</a:t>
            </a:r>
          </a:p>
          <a:p>
            <a:pPr>
              <a:buNone/>
            </a:pPr>
            <a:r>
              <a:rPr lang="en-US" sz="1200" dirty="0" smtClean="0"/>
              <a:t>      </a:t>
            </a:r>
            <a:r>
              <a:rPr lang="en-US" sz="1200" dirty="0" err="1" smtClean="0"/>
              <a:t>tIndex</a:t>
            </a:r>
            <a:r>
              <a:rPr lang="en-US" sz="1200" dirty="0" smtClean="0"/>
              <a:t> = </a:t>
            </a:r>
            <a:r>
              <a:rPr lang="en-US" sz="1200" dirty="0" err="1" smtClean="0"/>
              <a:t>currIndex</a:t>
            </a:r>
            <a:r>
              <a:rPr lang="en-US" sz="1200" dirty="0" smtClean="0"/>
              <a:t>;</a:t>
            </a:r>
          </a:p>
          <a:p>
            <a:pPr>
              <a:buNone/>
            </a:pPr>
            <a:r>
              <a:rPr lang="ru-RU" sz="1200" dirty="0" smtClean="0"/>
              <a:t> } </a:t>
            </a:r>
            <a:endParaRPr lang="en-US" sz="1200" dirty="0" smtClean="0"/>
          </a:p>
          <a:p>
            <a:pPr lvl="2">
              <a:buNone/>
            </a:pP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714744" y="4643446"/>
            <a:ext cx="5286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Операции (</a:t>
            </a:r>
            <a:r>
              <a:rPr lang="en-US" sz="2400" b="1" dirty="0" smtClean="0"/>
              <a:t>*</a:t>
            </a:r>
            <a:r>
              <a:rPr lang="en-US" sz="2400" dirty="0" smtClean="0"/>
              <a:t>:</a:t>
            </a:r>
            <a:r>
              <a:rPr lang="ru-RU" sz="2400" dirty="0" smtClean="0"/>
              <a:t> 20, </a:t>
            </a:r>
            <a:r>
              <a:rPr lang="en-US" sz="2400" b="1" dirty="0" smtClean="0"/>
              <a:t>+</a:t>
            </a:r>
            <a:r>
              <a:rPr lang="ru-RU" sz="2400" b="1" dirty="0" smtClean="0"/>
              <a:t> </a:t>
            </a:r>
            <a:r>
              <a:rPr lang="en-US" sz="2400" dirty="0" smtClean="0"/>
              <a:t>:</a:t>
            </a:r>
            <a:r>
              <a:rPr lang="ru-RU" sz="2400" dirty="0" smtClean="0"/>
              <a:t> 20, </a:t>
            </a:r>
            <a:r>
              <a:rPr lang="en-US" sz="2400" b="1" dirty="0" smtClean="0"/>
              <a:t>/</a:t>
            </a:r>
            <a:r>
              <a:rPr lang="en-US" sz="2400" dirty="0" smtClean="0"/>
              <a:t> :</a:t>
            </a:r>
            <a:r>
              <a:rPr lang="ru-RU" sz="2400" dirty="0" smtClean="0"/>
              <a:t> 1)</a:t>
            </a:r>
          </a:p>
          <a:p>
            <a:pPr>
              <a:buBlip>
                <a:blip r:embed="rId4"/>
              </a:buBlip>
            </a:pPr>
            <a:r>
              <a:rPr lang="ru-RU" sz="2400" dirty="0" smtClean="0"/>
              <a:t>116-196 тактов</a:t>
            </a:r>
          </a:p>
          <a:p>
            <a:pPr>
              <a:buBlip>
                <a:blip r:embed="rId4"/>
              </a:buBlip>
            </a:pPr>
            <a:r>
              <a:rPr lang="ru-RU" sz="2400" dirty="0" smtClean="0"/>
              <a:t>21 регистр на весь</a:t>
            </a:r>
            <a:r>
              <a:rPr lang="en-US" sz="2400" dirty="0" smtClean="0"/>
              <a:t> kernel</a:t>
            </a:r>
          </a:p>
          <a:p>
            <a:pPr>
              <a:buBlip>
                <a:blip r:embed="rId4"/>
              </a:buBlip>
            </a:pPr>
            <a:r>
              <a:rPr lang="ru-RU" sz="2400" dirty="0" smtClean="0"/>
              <a:t>22</a:t>
            </a:r>
            <a:r>
              <a:rPr lang="en-US" sz="2400" dirty="0" smtClean="0"/>
              <a:t> </a:t>
            </a:r>
            <a:r>
              <a:rPr lang="ru-RU" sz="2400" dirty="0" smtClean="0"/>
              <a:t>+ поиск в </a:t>
            </a:r>
            <a:r>
              <a:rPr lang="en-US" sz="2400" dirty="0" err="1" smtClean="0"/>
              <a:t>kd</a:t>
            </a:r>
            <a:r>
              <a:rPr lang="en-US" sz="2400" dirty="0" smtClean="0"/>
              <a:t> </a:t>
            </a:r>
            <a:r>
              <a:rPr lang="ru-RU" sz="2400" dirty="0" smtClean="0"/>
              <a:t>дереве</a:t>
            </a:r>
          </a:p>
          <a:p>
            <a:pPr>
              <a:buBlip>
                <a:blip r:embed="rId4"/>
              </a:buBlip>
            </a:pPr>
            <a:r>
              <a:rPr lang="en-US" sz="2400" dirty="0" smtClean="0"/>
              <a:t>25 </a:t>
            </a:r>
            <a:r>
              <a:rPr lang="ru-RU" sz="2400" dirty="0" smtClean="0"/>
              <a:t>+</a:t>
            </a:r>
            <a:r>
              <a:rPr lang="en-US" sz="2400" dirty="0" smtClean="0"/>
              <a:t> persistent threads</a:t>
            </a:r>
            <a:endParaRPr lang="ru-RU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Экономия регистров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571612"/>
            <a:ext cx="8178800" cy="4486288"/>
          </a:xfrm>
        </p:spPr>
        <p:txBody>
          <a:bodyPr/>
          <a:lstStyle/>
          <a:p>
            <a:r>
              <a:rPr lang="ru-RU" dirty="0" smtClean="0"/>
              <a:t>Два подхода к экономии регистров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uber</a:t>
            </a:r>
            <a:r>
              <a:rPr lang="en-US" dirty="0" smtClean="0"/>
              <a:t> kernel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separate kernel</a:t>
            </a:r>
            <a:endParaRPr lang="en-US" dirty="0" smtClean="0"/>
          </a:p>
          <a:p>
            <a:pPr>
              <a:buNone/>
            </a:pPr>
            <a:endParaRPr lang="en-US" sz="1200" dirty="0" smtClean="0">
              <a:solidFill>
                <a:srgbClr val="0000F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2143092"/>
            <a:ext cx="317376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Стрелка вправо 14"/>
          <p:cNvSpPr/>
          <p:nvPr/>
        </p:nvSpPr>
        <p:spPr>
          <a:xfrm>
            <a:off x="3857620" y="2285992"/>
            <a:ext cx="92869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15"/>
          <p:cNvSpPr/>
          <p:nvPr/>
        </p:nvSpPr>
        <p:spPr>
          <a:xfrm>
            <a:off x="2500298" y="3286124"/>
            <a:ext cx="214314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3929066"/>
            <a:ext cx="4011272" cy="222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Экономия регистров</a:t>
            </a:r>
            <a:endParaRPr lang="ru-RU" dirty="0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 bwMode="auto">
          <a:xfrm>
            <a:off x="500034" y="1857364"/>
            <a:ext cx="4500594" cy="486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1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Uber kernel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Рекурсия (+)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Локальность данных (+)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Непрерывное выполнение (+)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Трудно профилировать (-)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Трудно оптимизировать (-)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Самая сложная часть лимитирует все ядро (-)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Нельзя пересортировывать данные (-)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endParaRPr kumimoji="1" lang="ru-RU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endParaRPr kumimoji="1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4857752" y="1857364"/>
            <a:ext cx="4071966" cy="471490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tabLst/>
              <a:defRPr/>
            </a:pPr>
            <a:r>
              <a:rPr lang="en-US" sz="3000" dirty="0" smtClean="0"/>
              <a:t>Separate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kernel</a:t>
            </a:r>
            <a:endParaRPr kumimoji="0" lang="ru-RU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itchFamily="2" charset="2"/>
              <a:buChar char="§"/>
              <a:tabLst/>
              <a:defRPr/>
            </a:pPr>
            <a:r>
              <a:rPr lang="ru-RU" sz="2400" dirty="0" smtClean="0"/>
              <a:t>Нет рекурсии (-)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itchFamily="2" charset="2"/>
              <a:buChar char="§"/>
              <a:tabLst/>
              <a:defRPr/>
            </a:pPr>
            <a:r>
              <a:rPr lang="ru-RU" sz="2400" dirty="0" smtClean="0"/>
              <a:t>Обращения к </a:t>
            </a:r>
            <a:r>
              <a:rPr lang="en-US" sz="2400" dirty="0" smtClean="0"/>
              <a:t>DRAM (-)</a:t>
            </a:r>
            <a:endParaRPr lang="ru-RU" sz="2400" dirty="0" smtClean="0"/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itchFamily="2" charset="2"/>
              <a:buChar char="§"/>
              <a:tabLst/>
              <a:defRPr/>
            </a:pPr>
            <a:r>
              <a:rPr lang="ru-RU" sz="2400" dirty="0" smtClean="0"/>
              <a:t>Остановка ядер (-)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itchFamily="2" charset="2"/>
              <a:buChar char="§"/>
              <a:tabLst/>
              <a:defRPr/>
            </a:pPr>
            <a:r>
              <a:rPr lang="ru-RU" sz="2400" dirty="0" smtClean="0"/>
              <a:t>Легко профилировать и оптимизировать (+)</a:t>
            </a:r>
          </a:p>
          <a:p>
            <a:pPr marL="41148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ru-RU" sz="2400" dirty="0" smtClean="0"/>
              <a:t>Гибкость (+)</a:t>
            </a:r>
          </a:p>
          <a:p>
            <a:pPr marL="41148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ru-RU" sz="2400" dirty="0" smtClean="0"/>
              <a:t>Проще интегрировать с </a:t>
            </a:r>
            <a:r>
              <a:rPr lang="en-US" sz="2400" dirty="0" smtClean="0"/>
              <a:t>CPU</a:t>
            </a:r>
            <a:r>
              <a:rPr lang="ru-RU" sz="2400" dirty="0" smtClean="0"/>
              <a:t> реализациями (+)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itchFamily="2" charset="2"/>
              <a:buChar char="§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dirty="0" err="1" smtClean="0"/>
              <a:t>interop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OpenGL 2.0</a:t>
            </a:r>
          </a:p>
          <a:p>
            <a:pPr lvl="1"/>
            <a:r>
              <a:rPr lang="en-US" dirty="0" smtClean="0"/>
              <a:t> VBO, PBO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en-US" dirty="0" smtClean="0"/>
              <a:t>OpenGL 3.0</a:t>
            </a:r>
          </a:p>
          <a:p>
            <a:pPr lvl="1"/>
            <a:r>
              <a:rPr lang="en-US" dirty="0" smtClean="0"/>
              <a:t> VBO, PBO</a:t>
            </a:r>
          </a:p>
          <a:p>
            <a:pPr lvl="1"/>
            <a:r>
              <a:rPr lang="en-US" dirty="0" smtClean="0"/>
              <a:t> texture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renderbuffer</a:t>
            </a:r>
            <a:endParaRPr lang="en-US" dirty="0" smtClean="0"/>
          </a:p>
          <a:p>
            <a:r>
              <a:rPr lang="en-US" dirty="0" smtClean="0"/>
              <a:t> OpenGL 4.0</a:t>
            </a:r>
          </a:p>
          <a:p>
            <a:pPr lvl="1"/>
            <a:r>
              <a:rPr lang="en-US" dirty="0" smtClean="0"/>
              <a:t> ?</a:t>
            </a:r>
            <a:endParaRPr lang="ru-RU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2285992"/>
            <a:ext cx="388901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500174"/>
            <a:ext cx="8350280" cy="4557726"/>
          </a:xfrm>
        </p:spPr>
        <p:txBody>
          <a:bodyPr/>
          <a:lstStyle/>
          <a:p>
            <a:pPr marL="342900" lvl="1" indent="-342900">
              <a:buFont typeface="Monotype Sorts" pitchFamily="2" charset="2"/>
              <a:buChar char="z"/>
            </a:pPr>
            <a:r>
              <a:rPr lang="en-US" dirty="0" smtClean="0"/>
              <a:t> </a:t>
            </a:r>
            <a:r>
              <a:rPr lang="ru-RU" dirty="0" smtClean="0"/>
              <a:t>Ядро пересечений – </a:t>
            </a:r>
            <a:r>
              <a:rPr lang="en-US" dirty="0" smtClean="0"/>
              <a:t>24-</a:t>
            </a:r>
            <a:r>
              <a:rPr lang="ru-RU" dirty="0" smtClean="0"/>
              <a:t>32 регистра</a:t>
            </a:r>
            <a:endParaRPr lang="en-US" dirty="0" smtClean="0"/>
          </a:p>
          <a:p>
            <a:pPr marL="342900" lvl="1" indent="-342900">
              <a:buFont typeface="Monotype Sorts" pitchFamily="2" charset="2"/>
              <a:buChar char="z"/>
            </a:pPr>
            <a:r>
              <a:rPr lang="ru-RU" dirty="0" smtClean="0"/>
              <a:t> Но это только пересечения</a:t>
            </a:r>
          </a:p>
          <a:p>
            <a:pPr marL="342900" lvl="1" indent="-342900">
              <a:buFont typeface="Monotype Sorts" pitchFamily="2" charset="2"/>
              <a:buChar char="z"/>
            </a:pPr>
            <a:r>
              <a:rPr lang="ru-RU" dirty="0" smtClean="0"/>
              <a:t> Нужно разбить алгоритм трассировки на несколько ядер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4214818"/>
            <a:ext cx="435420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714752"/>
            <a:ext cx="438418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714488"/>
            <a:ext cx="8350280" cy="2071702"/>
          </a:xfrm>
        </p:spPr>
        <p:txBody>
          <a:bodyPr/>
          <a:lstStyle/>
          <a:p>
            <a:pPr marL="342900" lvl="1" indent="-342900">
              <a:buFont typeface="Monotype Sorts" pitchFamily="2" charset="2"/>
              <a:buChar char="z"/>
            </a:pPr>
            <a:r>
              <a:rPr lang="ru-RU" dirty="0" smtClean="0"/>
              <a:t>Как </a:t>
            </a:r>
            <a:r>
              <a:rPr lang="ru-RU" dirty="0" smtClean="0"/>
              <a:t>хранить геометрию?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714488"/>
            <a:ext cx="4011272" cy="222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85720" y="2333685"/>
            <a:ext cx="3143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smtClean="0"/>
              <a:t>Triangle {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v[3</a:t>
            </a:r>
            <a:r>
              <a:rPr lang="en-US" dirty="0" smtClean="0"/>
              <a:t>];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index;</a:t>
            </a:r>
            <a:endParaRPr lang="en-US" dirty="0" smtClean="0"/>
          </a:p>
          <a:p>
            <a:r>
              <a:rPr lang="en-US" dirty="0" smtClean="0"/>
              <a:t>};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smtClean="0"/>
              <a:t>Triangle {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float4</a:t>
            </a:r>
            <a:r>
              <a:rPr lang="en-US" dirty="0" smtClean="0"/>
              <a:t> </a:t>
            </a:r>
            <a:r>
              <a:rPr lang="en-US" dirty="0" smtClean="0"/>
              <a:t>v[3</a:t>
            </a:r>
            <a:r>
              <a:rPr lang="en-US" dirty="0" smtClean="0"/>
              <a:t>];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   //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strore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undex</a:t>
            </a:r>
            <a:r>
              <a:rPr lang="en-US" dirty="0" smtClean="0">
                <a:solidFill>
                  <a:srgbClr val="00B050"/>
                </a:solidFill>
              </a:rPr>
              <a:t> in v[2].w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};</a:t>
            </a:r>
          </a:p>
          <a:p>
            <a:endParaRPr lang="ru-RU" dirty="0" smtClean="0">
              <a:solidFill>
                <a:srgbClr val="7030A0"/>
              </a:solidFill>
            </a:endParaRPr>
          </a:p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Vertex</a:t>
            </a:r>
            <a:r>
              <a:rPr lang="en-US" dirty="0" smtClean="0"/>
              <a:t> </a:t>
            </a:r>
            <a:r>
              <a:rPr lang="en-US" dirty="0" smtClean="0"/>
              <a:t>{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float3</a:t>
            </a:r>
            <a:r>
              <a:rPr lang="en-US" dirty="0" smtClean="0"/>
              <a:t> pos[3];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float3</a:t>
            </a:r>
            <a:r>
              <a:rPr lang="en-US" dirty="0" smtClean="0"/>
              <a:t> norm[3];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float2</a:t>
            </a:r>
            <a:r>
              <a:rPr lang="en-US" dirty="0" smtClean="0"/>
              <a:t> </a:t>
            </a:r>
            <a:r>
              <a:rPr lang="en-US" dirty="0" err="1" smtClean="0"/>
              <a:t>texCoord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materialIndex</a:t>
            </a:r>
            <a:r>
              <a:rPr lang="en-US" dirty="0" smtClean="0"/>
              <a:t>;</a:t>
            </a:r>
          </a:p>
          <a:p>
            <a:r>
              <a:rPr lang="en-US" dirty="0" smtClean="0"/>
              <a:t>};</a:t>
            </a:r>
            <a:endParaRPr lang="en-US" dirty="0" smtClean="0"/>
          </a:p>
        </p:txBody>
      </p:sp>
      <p:sp>
        <p:nvSpPr>
          <p:cNvPr id="7" name="Правая фигурная скобка 6"/>
          <p:cNvSpPr/>
          <p:nvPr/>
        </p:nvSpPr>
        <p:spPr bwMode="auto">
          <a:xfrm>
            <a:off x="3071802" y="4786322"/>
            <a:ext cx="357190" cy="192882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 bwMode="auto">
          <a:xfrm rot="10800000" flipH="1">
            <a:off x="3428992" y="3786191"/>
            <a:ext cx="1500198" cy="1964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Прямая со стрелкой 13"/>
          <p:cNvCxnSpPr>
            <a:endCxn id="10" idx="1"/>
          </p:cNvCxnSpPr>
          <p:nvPr/>
        </p:nvCxnSpPr>
        <p:spPr bwMode="auto">
          <a:xfrm>
            <a:off x="2071670" y="2571744"/>
            <a:ext cx="2786082" cy="2538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857620" y="5715016"/>
            <a:ext cx="4000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Vertex array: </a:t>
            </a:r>
          </a:p>
          <a:p>
            <a:endParaRPr lang="en-US" dirty="0" smtClean="0"/>
          </a:p>
          <a:p>
            <a:r>
              <a:rPr lang="en-US" dirty="0" smtClean="0"/>
              <a:t>Index array: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5357818" y="5786454"/>
            <a:ext cx="3143272" cy="214314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Прямоугольник 16"/>
          <p:cNvSpPr/>
          <p:nvPr/>
        </p:nvSpPr>
        <p:spPr bwMode="auto">
          <a:xfrm>
            <a:off x="5357818" y="6357958"/>
            <a:ext cx="3143272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19" name="Прямая со стрелкой 18"/>
          <p:cNvCxnSpPr/>
          <p:nvPr/>
        </p:nvCxnSpPr>
        <p:spPr bwMode="auto">
          <a:xfrm rot="16200000" flipV="1">
            <a:off x="5286380" y="6143644"/>
            <a:ext cx="357190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Прямая со стрелкой 20"/>
          <p:cNvCxnSpPr/>
          <p:nvPr/>
        </p:nvCxnSpPr>
        <p:spPr bwMode="auto">
          <a:xfrm rot="5400000" flipH="1" flipV="1">
            <a:off x="5357818" y="6143644"/>
            <a:ext cx="357190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Прямая со стрелкой 22"/>
          <p:cNvCxnSpPr/>
          <p:nvPr/>
        </p:nvCxnSpPr>
        <p:spPr bwMode="auto">
          <a:xfrm rot="5400000" flipH="1" flipV="1">
            <a:off x="5429256" y="6072206"/>
            <a:ext cx="357190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Прямая со стрелкой 24"/>
          <p:cNvCxnSpPr/>
          <p:nvPr/>
        </p:nvCxnSpPr>
        <p:spPr bwMode="auto">
          <a:xfrm rot="16200000" flipV="1">
            <a:off x="6500826" y="6072206"/>
            <a:ext cx="428628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>
            <a:endCxn id="16" idx="2"/>
          </p:cNvCxnSpPr>
          <p:nvPr/>
        </p:nvCxnSpPr>
        <p:spPr bwMode="auto">
          <a:xfrm rot="5400000" flipH="1" flipV="1">
            <a:off x="6679421" y="6107925"/>
            <a:ext cx="357190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Прямая со стрелкой 28"/>
          <p:cNvCxnSpPr/>
          <p:nvPr/>
        </p:nvCxnSpPr>
        <p:spPr bwMode="auto">
          <a:xfrm flipV="1">
            <a:off x="6786578" y="6000768"/>
            <a:ext cx="428628" cy="357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13"/>
          <p:cNvCxnSpPr>
            <a:endCxn id="10" idx="1"/>
          </p:cNvCxnSpPr>
          <p:nvPr/>
        </p:nvCxnSpPr>
        <p:spPr bwMode="auto">
          <a:xfrm flipV="1">
            <a:off x="2000232" y="2825636"/>
            <a:ext cx="2857520" cy="11034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714488"/>
            <a:ext cx="8350280" cy="2071702"/>
          </a:xfrm>
        </p:spPr>
        <p:txBody>
          <a:bodyPr/>
          <a:lstStyle/>
          <a:p>
            <a:pPr marL="342900" lvl="1" indent="-342900">
              <a:buFont typeface="Monotype Sorts" pitchFamily="2" charset="2"/>
              <a:buChar char="z"/>
            </a:pPr>
            <a:r>
              <a:rPr lang="ru-RU" dirty="0" smtClean="0"/>
              <a:t>Как </a:t>
            </a:r>
            <a:r>
              <a:rPr lang="ru-RU" dirty="0" smtClean="0"/>
              <a:t>хранить геометрию?</a:t>
            </a:r>
          </a:p>
        </p:txBody>
      </p:sp>
      <p:sp>
        <p:nvSpPr>
          <p:cNvPr id="20" name="Прямоугольник 16"/>
          <p:cNvSpPr/>
          <p:nvPr/>
        </p:nvSpPr>
        <p:spPr bwMode="auto">
          <a:xfrm>
            <a:off x="642910" y="2428868"/>
            <a:ext cx="6786610" cy="428628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Times New Roman" pitchFamily="18" charset="-52"/>
              </a:rPr>
              <a:t>k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 tree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Прямоугольник 16"/>
          <p:cNvSpPr/>
          <p:nvPr/>
        </p:nvSpPr>
        <p:spPr bwMode="auto">
          <a:xfrm>
            <a:off x="642910" y="3357562"/>
            <a:ext cx="6786610" cy="42862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Triangle list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Прямоугольник 16"/>
          <p:cNvSpPr/>
          <p:nvPr/>
        </p:nvSpPr>
        <p:spPr bwMode="auto">
          <a:xfrm>
            <a:off x="642910" y="4786322"/>
            <a:ext cx="6786610" cy="4286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indices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Прямоугольник 16"/>
          <p:cNvSpPr/>
          <p:nvPr/>
        </p:nvSpPr>
        <p:spPr bwMode="auto">
          <a:xfrm>
            <a:off x="642910" y="5715016"/>
            <a:ext cx="6786610" cy="42862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vertices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16200000" flipH="1">
            <a:off x="892943" y="3036091"/>
            <a:ext cx="500066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1178695" y="2964653"/>
            <a:ext cx="500066" cy="2857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H="1">
            <a:off x="1607323" y="3036091"/>
            <a:ext cx="500066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143108" y="2857496"/>
            <a:ext cx="714380" cy="500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>
            <a:stCxn id="24" idx="2"/>
            <a:endCxn id="24" idx="3"/>
          </p:cNvCxnSpPr>
          <p:nvPr/>
        </p:nvCxnSpPr>
        <p:spPr bwMode="auto">
          <a:xfrm rot="5400000" flipH="1" flipV="1">
            <a:off x="5625710" y="1982380"/>
            <a:ext cx="214314" cy="3393305"/>
          </a:xfrm>
          <a:prstGeom prst="bentConnector4">
            <a:avLst>
              <a:gd name="adj1" fmla="val -192820"/>
              <a:gd name="adj2" fmla="val 10673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286248" y="3857628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intersection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 bwMode="auto">
          <a:xfrm rot="5400000">
            <a:off x="1714480" y="4286256"/>
            <a:ext cx="100013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endCxn id="24" idx="0"/>
          </p:cNvCxnSpPr>
          <p:nvPr/>
        </p:nvCxnSpPr>
        <p:spPr bwMode="auto">
          <a:xfrm rot="10800000" flipV="1">
            <a:off x="4036216" y="2857496"/>
            <a:ext cx="821537" cy="500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20" idx="2"/>
          </p:cNvCxnSpPr>
          <p:nvPr/>
        </p:nvCxnSpPr>
        <p:spPr bwMode="auto">
          <a:xfrm rot="16200000" flipH="1">
            <a:off x="4125512" y="2768198"/>
            <a:ext cx="500066" cy="678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3036083" y="3107529"/>
            <a:ext cx="50006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>
            <a:off x="5179223" y="3107529"/>
            <a:ext cx="50006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rot="16200000" flipH="1">
            <a:off x="2357422" y="4214818"/>
            <a:ext cx="1000132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rot="10800000" flipV="1">
            <a:off x="1571604" y="3786190"/>
            <a:ext cx="1714512" cy="1000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5400000">
            <a:off x="642910" y="4286256"/>
            <a:ext cx="100013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5400000">
            <a:off x="2250265" y="5250669"/>
            <a:ext cx="500066" cy="4286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5400000">
            <a:off x="2428860" y="5429264"/>
            <a:ext cx="500066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16200000" flipH="1">
            <a:off x="2571736" y="5357826"/>
            <a:ext cx="500066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5400000">
            <a:off x="3428992" y="5286388"/>
            <a:ext cx="500066" cy="357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rot="5400000">
            <a:off x="3571868" y="5429264"/>
            <a:ext cx="500066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endCxn id="28" idx="0"/>
          </p:cNvCxnSpPr>
          <p:nvPr/>
        </p:nvCxnSpPr>
        <p:spPr bwMode="auto">
          <a:xfrm rot="16200000" flipH="1">
            <a:off x="3696884" y="5375685"/>
            <a:ext cx="500066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C:\Documents and Settings\akharlamov\Local Settings\Temporary Internet Files\Content.IE5\FJ5MEQN3\MCj0431548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643182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Регулярная сетка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  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857364"/>
            <a:ext cx="4429124" cy="4589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2071678"/>
            <a:ext cx="3929090" cy="42951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Регулярная сетка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885950"/>
            <a:ext cx="8350280" cy="4171950"/>
          </a:xfrm>
        </p:spPr>
        <p:txBody>
          <a:bodyPr/>
          <a:lstStyle/>
          <a:p>
            <a:pPr marL="342900" lvl="1" indent="-342900">
              <a:buFont typeface="Monotype Sorts" pitchFamily="2" charset="2"/>
              <a:buChar char="z"/>
            </a:pPr>
            <a:r>
              <a:rPr lang="ru-RU" dirty="0" smtClean="0"/>
              <a:t>Регулярная сетка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857364"/>
            <a:ext cx="4429124" cy="4589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1" name="Прямоугольник 20"/>
          <p:cNvSpPr/>
          <p:nvPr/>
        </p:nvSpPr>
        <p:spPr>
          <a:xfrm>
            <a:off x="357158" y="2571744"/>
            <a:ext cx="53578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if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tMaxX</a:t>
            </a:r>
            <a:r>
              <a:rPr lang="en-US" dirty="0" smtClean="0"/>
              <a:t> &lt;= </a:t>
            </a:r>
            <a:r>
              <a:rPr lang="en-US" dirty="0" err="1" smtClean="0"/>
              <a:t>tMaxY</a:t>
            </a:r>
            <a:r>
              <a:rPr lang="en-US" dirty="0" smtClean="0"/>
              <a:t> &amp;&amp; </a:t>
            </a:r>
            <a:r>
              <a:rPr lang="en-US" dirty="0" err="1" smtClean="0"/>
              <a:t>tMaxX</a:t>
            </a:r>
            <a:r>
              <a:rPr lang="en-US" dirty="0" smtClean="0"/>
              <a:t> &lt;= </a:t>
            </a:r>
            <a:r>
              <a:rPr lang="en-US" dirty="0" err="1" smtClean="0"/>
              <a:t>tMaxZ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    </a:t>
            </a:r>
            <a:r>
              <a:rPr lang="en-US" dirty="0" err="1" smtClean="0"/>
              <a:t>tMaxX</a:t>
            </a:r>
            <a:r>
              <a:rPr lang="en-US" dirty="0" smtClean="0"/>
              <a:t> += </a:t>
            </a:r>
            <a:r>
              <a:rPr lang="en-US" dirty="0" err="1" smtClean="0"/>
              <a:t>tDeltaX</a:t>
            </a:r>
            <a:r>
              <a:rPr lang="en-US" dirty="0" smtClean="0"/>
              <a:t>;</a:t>
            </a:r>
          </a:p>
          <a:p>
            <a:r>
              <a:rPr lang="en-US" dirty="0" smtClean="0"/>
              <a:t>    x += </a:t>
            </a:r>
            <a:r>
              <a:rPr lang="en-US" dirty="0" err="1" smtClean="0"/>
              <a:t>stepX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else if </a:t>
            </a:r>
            <a:r>
              <a:rPr lang="en-US" dirty="0" smtClean="0"/>
              <a:t>(</a:t>
            </a:r>
            <a:r>
              <a:rPr lang="en-US" dirty="0" err="1" smtClean="0"/>
              <a:t>tMaxY</a:t>
            </a:r>
            <a:r>
              <a:rPr lang="en-US" dirty="0" smtClean="0"/>
              <a:t> &lt;= </a:t>
            </a:r>
            <a:r>
              <a:rPr lang="en-US" dirty="0" err="1" smtClean="0"/>
              <a:t>tMaxZ</a:t>
            </a:r>
            <a:r>
              <a:rPr lang="en-US" dirty="0" smtClean="0"/>
              <a:t> &amp;&amp; </a:t>
            </a:r>
            <a:r>
              <a:rPr lang="en-US" dirty="0" err="1" smtClean="0"/>
              <a:t>tMaxY</a:t>
            </a:r>
            <a:r>
              <a:rPr lang="en-US" dirty="0" smtClean="0"/>
              <a:t> &lt;= </a:t>
            </a:r>
            <a:r>
              <a:rPr lang="en-US" dirty="0" err="1" smtClean="0"/>
              <a:t>tMaxX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    </a:t>
            </a:r>
            <a:r>
              <a:rPr lang="en-US" dirty="0" err="1" smtClean="0"/>
              <a:t>tMaxY</a:t>
            </a:r>
            <a:r>
              <a:rPr lang="en-US" dirty="0" smtClean="0"/>
              <a:t> += </a:t>
            </a:r>
            <a:r>
              <a:rPr lang="en-US" dirty="0" err="1" smtClean="0"/>
              <a:t>tDeltaY</a:t>
            </a:r>
            <a:r>
              <a:rPr lang="en-US" dirty="0" smtClean="0"/>
              <a:t>;</a:t>
            </a:r>
          </a:p>
          <a:p>
            <a:r>
              <a:rPr lang="en-US" dirty="0" smtClean="0"/>
              <a:t>    y += </a:t>
            </a:r>
            <a:r>
              <a:rPr lang="en-US" dirty="0" err="1" smtClean="0"/>
              <a:t>stepY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else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    </a:t>
            </a:r>
            <a:r>
              <a:rPr lang="en-US" dirty="0" err="1" smtClean="0"/>
              <a:t>tMaxZ</a:t>
            </a:r>
            <a:r>
              <a:rPr lang="en-US" dirty="0" smtClean="0"/>
              <a:t> += </a:t>
            </a:r>
            <a:r>
              <a:rPr lang="en-US" dirty="0" err="1" smtClean="0"/>
              <a:t>tDeltaZ</a:t>
            </a:r>
            <a:r>
              <a:rPr lang="en-US" dirty="0" smtClean="0"/>
              <a:t>;</a:t>
            </a:r>
          </a:p>
          <a:p>
            <a:r>
              <a:rPr lang="en-US" dirty="0" smtClean="0"/>
              <a:t>    z += </a:t>
            </a:r>
            <a:r>
              <a:rPr lang="en-US" dirty="0" err="1" smtClean="0"/>
              <a:t>stepZ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 bwMode="auto">
          <a:xfrm>
            <a:off x="8501090" y="4857760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8001024" y="4857760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8001024" y="5357826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Прямоугольник 24"/>
          <p:cNvSpPr/>
          <p:nvPr/>
        </p:nvSpPr>
        <p:spPr bwMode="auto">
          <a:xfrm>
            <a:off x="7500958" y="5357826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Прямоугольник 25"/>
          <p:cNvSpPr/>
          <p:nvPr/>
        </p:nvSpPr>
        <p:spPr bwMode="auto">
          <a:xfrm>
            <a:off x="7072330" y="5357826"/>
            <a:ext cx="428628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6572264" y="5357826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Прямоугольник 27"/>
          <p:cNvSpPr/>
          <p:nvPr/>
        </p:nvSpPr>
        <p:spPr bwMode="auto">
          <a:xfrm>
            <a:off x="6072198" y="5357826"/>
            <a:ext cx="500066" cy="500066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072198" y="5857892"/>
            <a:ext cx="500066" cy="428628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Прямоугольник 29"/>
          <p:cNvSpPr/>
          <p:nvPr/>
        </p:nvSpPr>
        <p:spPr bwMode="auto">
          <a:xfrm>
            <a:off x="5572132" y="5857892"/>
            <a:ext cx="500066" cy="428628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Регулярная сетка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543956" cy="4171950"/>
          </a:xfrm>
        </p:spPr>
        <p:txBody>
          <a:bodyPr/>
          <a:lstStyle/>
          <a:p>
            <a:r>
              <a:rPr lang="ru-RU" dirty="0" smtClean="0"/>
              <a:t> Преимущества</a:t>
            </a:r>
          </a:p>
          <a:p>
            <a:pPr lvl="1"/>
            <a:r>
              <a:rPr lang="ru-RU" dirty="0" smtClean="0"/>
              <a:t> Просто и быстро строится</a:t>
            </a:r>
          </a:p>
          <a:p>
            <a:pPr lvl="1"/>
            <a:r>
              <a:rPr lang="ru-RU" dirty="0" smtClean="0"/>
              <a:t> Простой алгоритм траверса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ru-RU" dirty="0" smtClean="0"/>
              <a:t>Недостатки</a:t>
            </a:r>
          </a:p>
          <a:p>
            <a:pPr lvl="1"/>
            <a:r>
              <a:rPr lang="ru-RU" dirty="0" smtClean="0"/>
              <a:t> Плохо справляется с пустым пространством</a:t>
            </a:r>
          </a:p>
          <a:p>
            <a:pPr lvl="1"/>
            <a:r>
              <a:rPr lang="ru-RU" dirty="0" smtClean="0"/>
              <a:t> Требует много памяти</a:t>
            </a:r>
          </a:p>
          <a:p>
            <a:pPr lvl="1"/>
            <a:r>
              <a:rPr lang="ru-RU" dirty="0" smtClean="0"/>
              <a:t> Много повторных пересечений – </a:t>
            </a:r>
            <a:r>
              <a:rPr lang="ru-RU" b="1" dirty="0" smtClean="0"/>
              <a:t>отвратительно</a:t>
            </a:r>
            <a:r>
              <a:rPr lang="ru-RU" dirty="0" smtClean="0"/>
              <a:t> разбивает геометрию</a:t>
            </a:r>
          </a:p>
          <a:p>
            <a:r>
              <a:rPr lang="ru-RU" dirty="0" smtClean="0"/>
              <a:t> Только для небольших сцен (1-</a:t>
            </a:r>
            <a:r>
              <a:rPr lang="en-US" dirty="0" smtClean="0"/>
              <a:t>50K</a:t>
            </a:r>
            <a:r>
              <a:rPr lang="ru-RU" dirty="0" smtClean="0"/>
              <a:t>)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1714488"/>
            <a:ext cx="2000264" cy="21866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 bwMode="auto">
          <a:xfrm>
            <a:off x="928662" y="4071942"/>
            <a:ext cx="7858180" cy="500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857224" y="5072074"/>
            <a:ext cx="7858180" cy="9286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Регулярная сетка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543956" cy="1114422"/>
          </a:xfrm>
        </p:spPr>
        <p:txBody>
          <a:bodyPr/>
          <a:lstStyle/>
          <a:p>
            <a:r>
              <a:rPr lang="ru-RU" dirty="0" smtClean="0"/>
              <a:t>Почему сетка плохо разбивает геометрию? </a:t>
            </a: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965175" y="4214024"/>
            <a:ext cx="5429288" cy="71438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 bwMode="auto">
          <a:xfrm>
            <a:off x="1036613" y="3713958"/>
            <a:ext cx="5286412" cy="16430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32-конечная звезда 22"/>
          <p:cNvSpPr/>
          <p:nvPr/>
        </p:nvSpPr>
        <p:spPr bwMode="auto">
          <a:xfrm>
            <a:off x="393671" y="3642520"/>
            <a:ext cx="928694" cy="785818"/>
          </a:xfrm>
          <a:prstGeom prst="star3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393671" y="3499644"/>
            <a:ext cx="6072230" cy="2000264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26" name="Прямая соединительная линия 25"/>
          <p:cNvCxnSpPr>
            <a:stCxn id="24" idx="0"/>
            <a:endCxn id="24" idx="2"/>
          </p:cNvCxnSpPr>
          <p:nvPr/>
        </p:nvCxnSpPr>
        <p:spPr bwMode="auto">
          <a:xfrm rot="16200000" flipH="1">
            <a:off x="2429654" y="4499776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Прямая соединительная линия 26"/>
          <p:cNvCxnSpPr/>
          <p:nvPr/>
        </p:nvCxnSpPr>
        <p:spPr bwMode="auto">
          <a:xfrm rot="16200000" flipH="1">
            <a:off x="2037539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Прямая соединительная линия 27"/>
          <p:cNvCxnSpPr/>
          <p:nvPr/>
        </p:nvCxnSpPr>
        <p:spPr bwMode="auto">
          <a:xfrm rot="16200000" flipH="1">
            <a:off x="1608911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Прямая соединительная линия 28"/>
          <p:cNvCxnSpPr/>
          <p:nvPr/>
        </p:nvCxnSpPr>
        <p:spPr bwMode="auto">
          <a:xfrm rot="16200000" flipH="1">
            <a:off x="1181077" y="4498188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Прямая соединительная линия 29"/>
          <p:cNvCxnSpPr/>
          <p:nvPr/>
        </p:nvCxnSpPr>
        <p:spPr bwMode="auto">
          <a:xfrm rot="16200000" flipH="1">
            <a:off x="750861" y="4499776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6200000" flipH="1">
            <a:off x="323027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16200000" flipH="1">
            <a:off x="-105601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16200000" flipH="1">
            <a:off x="4179885" y="4499776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/>
          <p:nvPr/>
        </p:nvCxnSpPr>
        <p:spPr bwMode="auto">
          <a:xfrm rot="16200000" flipH="1">
            <a:off x="3752051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16200000" flipH="1">
            <a:off x="3323423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6200000" flipH="1">
            <a:off x="2895589" y="4498188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16200000" flipH="1">
            <a:off x="5465769" y="4499776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Прямая соединительная линия 38"/>
          <p:cNvCxnSpPr/>
          <p:nvPr/>
        </p:nvCxnSpPr>
        <p:spPr bwMode="auto">
          <a:xfrm rot="16200000" flipH="1">
            <a:off x="5037935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Прямая соединительная линия 39"/>
          <p:cNvCxnSpPr/>
          <p:nvPr/>
        </p:nvCxnSpPr>
        <p:spPr bwMode="auto">
          <a:xfrm rot="16200000" flipH="1">
            <a:off x="4609307" y="4498982"/>
            <a:ext cx="2000264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Прямая соединительная линия 45"/>
          <p:cNvCxnSpPr/>
          <p:nvPr/>
        </p:nvCxnSpPr>
        <p:spPr bwMode="auto">
          <a:xfrm>
            <a:off x="393671" y="3856834"/>
            <a:ext cx="607223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Прямая соединительная линия 46"/>
          <p:cNvCxnSpPr/>
          <p:nvPr/>
        </p:nvCxnSpPr>
        <p:spPr bwMode="auto">
          <a:xfrm>
            <a:off x="393671" y="4214024"/>
            <a:ext cx="607223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>
            <a:off x="393671" y="4571214"/>
            <a:ext cx="607223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Прямая соединительная линия 48"/>
          <p:cNvCxnSpPr/>
          <p:nvPr/>
        </p:nvCxnSpPr>
        <p:spPr bwMode="auto">
          <a:xfrm>
            <a:off x="393671" y="4928404"/>
            <a:ext cx="607223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>
            <a:off x="393671" y="5214156"/>
            <a:ext cx="607223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Прямая со стрелкой 57"/>
          <p:cNvCxnSpPr/>
          <p:nvPr/>
        </p:nvCxnSpPr>
        <p:spPr bwMode="auto">
          <a:xfrm rot="10800000">
            <a:off x="322233" y="3356768"/>
            <a:ext cx="7215238" cy="12858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0" name="Содержимое 2"/>
          <p:cNvSpPr txBox="1">
            <a:spLocks/>
          </p:cNvSpPr>
          <p:nvPr/>
        </p:nvSpPr>
        <p:spPr bwMode="auto">
          <a:xfrm>
            <a:off x="357158" y="5500702"/>
            <a:ext cx="8543956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Перебрали 15 </a:t>
            </a:r>
            <a:r>
              <a:rPr kumimoji="1" lang="ru-RU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вокселей</a:t>
            </a:r>
            <a:endParaRPr kumimoji="1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  <a:defRPr/>
            </a:pPr>
            <a:r>
              <a:rPr kumimoji="1" lang="ru-RU" sz="2400" kern="0" dirty="0" smtClean="0"/>
              <a:t>7 раз посчитали пересечение с одним и тем же треугольником!</a:t>
            </a:r>
            <a:endParaRPr kumimoji="1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2500306"/>
            <a:ext cx="250513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4786322"/>
            <a:ext cx="2071702" cy="114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Иерархическая сетка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543956" cy="4614884"/>
          </a:xfrm>
        </p:spPr>
        <p:txBody>
          <a:bodyPr/>
          <a:lstStyle/>
          <a:p>
            <a:r>
              <a:rPr lang="ru-RU" dirty="0" smtClean="0"/>
              <a:t>Небольшое число </a:t>
            </a:r>
            <a:r>
              <a:rPr lang="ru-RU" dirty="0" err="1" smtClean="0"/>
              <a:t>вокселей</a:t>
            </a:r>
            <a:endParaRPr lang="ru-RU" dirty="0" smtClean="0"/>
          </a:p>
          <a:p>
            <a:r>
              <a:rPr lang="ru-RU" dirty="0" smtClean="0"/>
              <a:t>Рекурсивно разбиваем </a:t>
            </a:r>
            <a:r>
              <a:rPr lang="ru-RU" dirty="0" err="1" smtClean="0"/>
              <a:t>воксели</a:t>
            </a:r>
            <a:r>
              <a:rPr lang="ru-RU" dirty="0" smtClean="0"/>
              <a:t> в местах с плотной геометрией 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89" y="3714752"/>
            <a:ext cx="3965263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3714752"/>
            <a:ext cx="3857652" cy="288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иерархическая сетка?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543956" cy="2614620"/>
          </a:xfrm>
        </p:spPr>
        <p:txBody>
          <a:bodyPr/>
          <a:lstStyle/>
          <a:p>
            <a:pPr>
              <a:buFont typeface="Times New Roman" pitchFamily="18" charset="0"/>
              <a:buChar char="+"/>
            </a:pPr>
            <a:r>
              <a:rPr lang="ru-RU" sz="2800" dirty="0" smtClean="0"/>
              <a:t>Решает проблему чайника на стадионе </a:t>
            </a:r>
          </a:p>
          <a:p>
            <a:pPr>
              <a:buFont typeface="Tahoma" pitchFamily="34" charset="0"/>
              <a:buChar char="-"/>
            </a:pPr>
            <a:r>
              <a:rPr lang="ru-RU" sz="2800" dirty="0" smtClean="0"/>
              <a:t>Переход между узлами вычислительно сложен</a:t>
            </a:r>
            <a:endParaRPr lang="en-US" sz="2800" dirty="0" smtClean="0"/>
          </a:p>
          <a:p>
            <a:pPr>
              <a:buFont typeface="Tahoma" pitchFamily="34" charset="0"/>
              <a:buChar char="-"/>
            </a:pPr>
            <a:r>
              <a:rPr lang="ru-RU" sz="2800" dirty="0" smtClean="0"/>
              <a:t>+ 12 регистров как минимум</a:t>
            </a:r>
          </a:p>
          <a:p>
            <a:pPr>
              <a:buFont typeface="Tahoma" pitchFamily="34" charset="0"/>
              <a:buChar char="-"/>
            </a:pPr>
            <a:r>
              <a:rPr lang="ru-RU" sz="2800" dirty="0" smtClean="0"/>
              <a:t>Нужно устранять рекурсию</a:t>
            </a:r>
          </a:p>
          <a:p>
            <a:pPr>
              <a:buNone/>
            </a:pP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6215074" y="4286256"/>
            <a:ext cx="2714644" cy="2428892"/>
          </a:xfrm>
          <a:prstGeom prst="rect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18" name="Прямая соединительная линия 17"/>
          <p:cNvCxnSpPr>
            <a:stCxn id="7" idx="0"/>
            <a:endCxn id="7" idx="2"/>
          </p:cNvCxnSpPr>
          <p:nvPr/>
        </p:nvCxnSpPr>
        <p:spPr bwMode="auto">
          <a:xfrm rot="16200000" flipH="1">
            <a:off x="6357950" y="550070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Прямая соединительная линия 18"/>
          <p:cNvCxnSpPr>
            <a:stCxn id="7" idx="1"/>
            <a:endCxn id="7" idx="3"/>
          </p:cNvCxnSpPr>
          <p:nvPr/>
        </p:nvCxnSpPr>
        <p:spPr bwMode="auto">
          <a:xfrm rot="10800000" flipH="1">
            <a:off x="6215074" y="5500702"/>
            <a:ext cx="271464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Прямая соединительная линия 21"/>
          <p:cNvCxnSpPr/>
          <p:nvPr/>
        </p:nvCxnSpPr>
        <p:spPr bwMode="auto">
          <a:xfrm rot="5400000">
            <a:off x="6322231" y="4893479"/>
            <a:ext cx="121444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Прямая соединительная линия 23"/>
          <p:cNvCxnSpPr/>
          <p:nvPr/>
        </p:nvCxnSpPr>
        <p:spPr bwMode="auto">
          <a:xfrm>
            <a:off x="6215074" y="4857760"/>
            <a:ext cx="135732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Прямая соединительная линия 26"/>
          <p:cNvCxnSpPr/>
          <p:nvPr/>
        </p:nvCxnSpPr>
        <p:spPr bwMode="auto">
          <a:xfrm rot="5400000">
            <a:off x="7679553" y="6107925"/>
            <a:ext cx="121444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Прямая соединительная линия 27"/>
          <p:cNvCxnSpPr/>
          <p:nvPr/>
        </p:nvCxnSpPr>
        <p:spPr bwMode="auto">
          <a:xfrm>
            <a:off x="7572396" y="6072206"/>
            <a:ext cx="135732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Прямая соединительная линия 28"/>
          <p:cNvCxnSpPr/>
          <p:nvPr/>
        </p:nvCxnSpPr>
        <p:spPr bwMode="auto">
          <a:xfrm rot="5400000">
            <a:off x="7644231" y="5786057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Прямая соединительная линия 29"/>
          <p:cNvCxnSpPr/>
          <p:nvPr/>
        </p:nvCxnSpPr>
        <p:spPr bwMode="auto">
          <a:xfrm>
            <a:off x="7572396" y="5786454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Прямоугольник 39"/>
          <p:cNvSpPr/>
          <p:nvPr/>
        </p:nvSpPr>
        <p:spPr bwMode="auto">
          <a:xfrm>
            <a:off x="3286116" y="4286256"/>
            <a:ext cx="2714644" cy="2428892"/>
          </a:xfrm>
          <a:prstGeom prst="rect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41" name="Прямая соединительная линия 40"/>
          <p:cNvCxnSpPr>
            <a:stCxn id="40" idx="0"/>
            <a:endCxn id="40" idx="2"/>
          </p:cNvCxnSpPr>
          <p:nvPr/>
        </p:nvCxnSpPr>
        <p:spPr bwMode="auto">
          <a:xfrm rot="16200000" flipH="1">
            <a:off x="3428992" y="550070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rot="16200000" flipH="1">
            <a:off x="2715406" y="5499908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Прямая соединительная линия 44"/>
          <p:cNvCxnSpPr/>
          <p:nvPr/>
        </p:nvCxnSpPr>
        <p:spPr bwMode="auto">
          <a:xfrm rot="16200000" flipH="1">
            <a:off x="4072728" y="5499908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Прямая соединительная линия 45"/>
          <p:cNvCxnSpPr/>
          <p:nvPr/>
        </p:nvCxnSpPr>
        <p:spPr bwMode="auto">
          <a:xfrm rot="10800000" flipH="1">
            <a:off x="3286116" y="4857760"/>
            <a:ext cx="271464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Прямая соединительная линия 46"/>
          <p:cNvCxnSpPr/>
          <p:nvPr/>
        </p:nvCxnSpPr>
        <p:spPr bwMode="auto">
          <a:xfrm rot="10800000" flipH="1">
            <a:off x="3286116" y="5500702"/>
            <a:ext cx="271464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 rot="10800000" flipH="1">
            <a:off x="3286116" y="6143644"/>
            <a:ext cx="271464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Прямая соединительная линия 48"/>
          <p:cNvCxnSpPr/>
          <p:nvPr/>
        </p:nvCxnSpPr>
        <p:spPr bwMode="auto">
          <a:xfrm rot="5400000">
            <a:off x="5143901" y="4571611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Прямая соединительная линия 49"/>
          <p:cNvCxnSpPr/>
          <p:nvPr/>
        </p:nvCxnSpPr>
        <p:spPr bwMode="auto">
          <a:xfrm rot="5400000">
            <a:off x="5286777" y="4571611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Прямая соединительная линия 50"/>
          <p:cNvCxnSpPr/>
          <p:nvPr/>
        </p:nvCxnSpPr>
        <p:spPr bwMode="auto">
          <a:xfrm rot="5400000">
            <a:off x="5429653" y="4571611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 rot="5400000">
            <a:off x="5572529" y="4571611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Прямая соединительная линия 52"/>
          <p:cNvCxnSpPr/>
          <p:nvPr/>
        </p:nvCxnSpPr>
        <p:spPr bwMode="auto">
          <a:xfrm>
            <a:off x="5286380" y="4429132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Прямая соединительная линия 53"/>
          <p:cNvCxnSpPr/>
          <p:nvPr/>
        </p:nvCxnSpPr>
        <p:spPr bwMode="auto">
          <a:xfrm>
            <a:off x="5286380" y="4572008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Прямая соединительная линия 54"/>
          <p:cNvCxnSpPr/>
          <p:nvPr/>
        </p:nvCxnSpPr>
        <p:spPr bwMode="auto">
          <a:xfrm>
            <a:off x="5286380" y="4714884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Прямая соединительная линия 62"/>
          <p:cNvCxnSpPr/>
          <p:nvPr/>
        </p:nvCxnSpPr>
        <p:spPr bwMode="auto">
          <a:xfrm rot="5400000">
            <a:off x="5143901" y="6428999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Прямая соединительная линия 63"/>
          <p:cNvCxnSpPr/>
          <p:nvPr/>
        </p:nvCxnSpPr>
        <p:spPr bwMode="auto">
          <a:xfrm rot="5400000">
            <a:off x="5286777" y="6428999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Прямая соединительная линия 64"/>
          <p:cNvCxnSpPr/>
          <p:nvPr/>
        </p:nvCxnSpPr>
        <p:spPr bwMode="auto">
          <a:xfrm rot="5400000">
            <a:off x="5429653" y="6428999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Прямая соединительная линия 65"/>
          <p:cNvCxnSpPr/>
          <p:nvPr/>
        </p:nvCxnSpPr>
        <p:spPr bwMode="auto">
          <a:xfrm rot="5400000">
            <a:off x="5572529" y="6428999"/>
            <a:ext cx="571504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Прямая соединительная линия 66"/>
          <p:cNvCxnSpPr/>
          <p:nvPr/>
        </p:nvCxnSpPr>
        <p:spPr bwMode="auto">
          <a:xfrm>
            <a:off x="5286380" y="6286520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Прямая соединительная линия 67"/>
          <p:cNvCxnSpPr/>
          <p:nvPr/>
        </p:nvCxnSpPr>
        <p:spPr bwMode="auto">
          <a:xfrm>
            <a:off x="5286380" y="642939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Прямая соединительная линия 68"/>
          <p:cNvCxnSpPr/>
          <p:nvPr/>
        </p:nvCxnSpPr>
        <p:spPr bwMode="auto">
          <a:xfrm>
            <a:off x="5286380" y="6572272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Прямая соединительная линия 73"/>
          <p:cNvCxnSpPr/>
          <p:nvPr/>
        </p:nvCxnSpPr>
        <p:spPr bwMode="auto">
          <a:xfrm rot="5400000">
            <a:off x="4179488" y="5821776"/>
            <a:ext cx="642942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Прямая соединительная линия 74"/>
          <p:cNvCxnSpPr/>
          <p:nvPr/>
        </p:nvCxnSpPr>
        <p:spPr bwMode="auto">
          <a:xfrm>
            <a:off x="3929058" y="5643578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Прямая соединительная линия 75"/>
          <p:cNvCxnSpPr/>
          <p:nvPr/>
        </p:nvCxnSpPr>
        <p:spPr bwMode="auto">
          <a:xfrm>
            <a:off x="3929058" y="5786454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Прямая соединительная линия 76"/>
          <p:cNvCxnSpPr/>
          <p:nvPr/>
        </p:nvCxnSpPr>
        <p:spPr bwMode="auto">
          <a:xfrm>
            <a:off x="3929058" y="5929330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Прямая соединительная линия 81"/>
          <p:cNvCxnSpPr/>
          <p:nvPr/>
        </p:nvCxnSpPr>
        <p:spPr bwMode="auto">
          <a:xfrm rot="5400000">
            <a:off x="4036612" y="5821776"/>
            <a:ext cx="642942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Прямая соединительная линия 82"/>
          <p:cNvCxnSpPr/>
          <p:nvPr/>
        </p:nvCxnSpPr>
        <p:spPr bwMode="auto">
          <a:xfrm rot="5400000">
            <a:off x="3893736" y="5821776"/>
            <a:ext cx="642942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Прямая соединительная линия 83"/>
          <p:cNvCxnSpPr/>
          <p:nvPr/>
        </p:nvCxnSpPr>
        <p:spPr bwMode="auto">
          <a:xfrm rot="5400000">
            <a:off x="3750860" y="5821776"/>
            <a:ext cx="642942" cy="7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Прямая соединительная линия 41"/>
          <p:cNvCxnSpPr/>
          <p:nvPr/>
        </p:nvCxnSpPr>
        <p:spPr bwMode="auto">
          <a:xfrm>
            <a:off x="3929058" y="607220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643446"/>
            <a:ext cx="3117172" cy="172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r>
              <a:rPr lang="ru-RU" dirty="0" smtClean="0"/>
              <a:t> 2.0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Pack</a:t>
            </a:r>
            <a:endParaRPr lang="en-US" sz="2400" dirty="0" smtClean="0"/>
          </a:p>
          <a:p>
            <a:pPr lvl="1"/>
            <a:r>
              <a:rPr lang="en-US" dirty="0" smtClean="0">
                <a:solidFill>
                  <a:srgbClr val="9900CC"/>
                </a:solidFill>
              </a:rPr>
              <a:t> </a:t>
            </a:r>
            <a:r>
              <a:rPr lang="en-US" dirty="0" err="1" smtClean="0">
                <a:solidFill>
                  <a:srgbClr val="9900CC"/>
                </a:solidFill>
              </a:rPr>
              <a:t>glReadPixels</a:t>
            </a:r>
            <a:r>
              <a:rPr lang="en-US" dirty="0" smtClean="0">
                <a:solidFill>
                  <a:srgbClr val="9900CC"/>
                </a:solidFill>
              </a:rPr>
              <a:t> </a:t>
            </a:r>
            <a:r>
              <a:rPr lang="en-US" dirty="0" smtClean="0"/>
              <a:t>(…)</a:t>
            </a:r>
          </a:p>
          <a:p>
            <a:pPr lvl="1"/>
            <a:r>
              <a:rPr lang="en-US" dirty="0" smtClean="0">
                <a:solidFill>
                  <a:srgbClr val="9900CC"/>
                </a:solidFill>
              </a:rPr>
              <a:t> </a:t>
            </a:r>
            <a:r>
              <a:rPr lang="en-US" dirty="0" err="1" smtClean="0">
                <a:solidFill>
                  <a:srgbClr val="9900CC"/>
                </a:solidFill>
              </a:rPr>
              <a:t>glGetTexImage</a:t>
            </a:r>
            <a:r>
              <a:rPr lang="en-US" dirty="0" smtClean="0">
                <a:solidFill>
                  <a:srgbClr val="9900CC"/>
                </a:solidFill>
              </a:rPr>
              <a:t> </a:t>
            </a:r>
            <a:r>
              <a:rPr lang="en-US" dirty="0" smtClean="0"/>
              <a:t>(…)</a:t>
            </a:r>
          </a:p>
          <a:p>
            <a:r>
              <a:rPr lang="ru-RU" dirty="0" smtClean="0"/>
              <a:t> </a:t>
            </a:r>
            <a:r>
              <a:rPr lang="en-US" dirty="0" smtClean="0"/>
              <a:t>Unpack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9900CC"/>
                </a:solidFill>
              </a:rPr>
              <a:t>glDrawPixels</a:t>
            </a:r>
            <a:r>
              <a:rPr lang="en-US" dirty="0" smtClean="0"/>
              <a:t> (…) 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9900CC"/>
                </a:solidFill>
              </a:rPr>
              <a:t>glTexImage2D</a:t>
            </a:r>
            <a:r>
              <a:rPr lang="en-US" dirty="0" smtClean="0"/>
              <a:t> (…) 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9900CC"/>
                </a:solidFill>
              </a:rPr>
              <a:t>glTexSubImage2D</a:t>
            </a:r>
            <a:r>
              <a:rPr lang="en-US" dirty="0" smtClean="0"/>
              <a:t> (…)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2285992"/>
            <a:ext cx="388901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Bounding Volume Hierarchy</a:t>
            </a:r>
            <a:endParaRPr lang="ru-RU" dirty="0"/>
          </a:p>
        </p:txBody>
      </p:sp>
      <p:sp>
        <p:nvSpPr>
          <p:cNvPr id="157" name="Овал 156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Овал 157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Овал 161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Овал 162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" name="Овал 165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Овал 168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Прямоугольник 170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3" name="Овал 172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4" name="Прямоугольник 173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Bounding Volume Hierarchy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/>
          <p:cNvCxnSpPr>
            <a:stCxn id="31" idx="2"/>
            <a:endCxn id="32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31" idx="2"/>
            <a:endCxn id="33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 стрелкой 38"/>
          <p:cNvCxnSpPr>
            <a:stCxn id="36" idx="2"/>
            <a:endCxn id="37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36" idx="2"/>
            <a:endCxn id="38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/>
          <p:cNvCxnSpPr>
            <a:endCxn id="41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endCxn id="43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endCxn id="44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104" name="Содержимое 10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Bounding Volume Hierarchy</a:t>
            </a:r>
            <a:endParaRPr lang="ru-RU" dirty="0"/>
          </a:p>
        </p:txBody>
      </p:sp>
      <p:sp>
        <p:nvSpPr>
          <p:cNvPr id="105" name="Овал 104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Овал 116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1" name="Прямая со стрелкой 120"/>
          <p:cNvCxnSpPr>
            <a:stCxn id="118" idx="2"/>
            <a:endCxn id="119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 стрелкой 121"/>
          <p:cNvCxnSpPr>
            <a:stCxn id="118" idx="2"/>
            <a:endCxn id="120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Прямоугольник 122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5" name="Прямая со стрелкой 124"/>
          <p:cNvCxnSpPr>
            <a:stCxn id="120" idx="2"/>
            <a:endCxn id="123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 стрелкой 125"/>
          <p:cNvCxnSpPr>
            <a:stCxn id="120" idx="2"/>
            <a:endCxn id="124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Овал 126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Овал 127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Овал 128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0" name="Прямая со стрелкой 129"/>
          <p:cNvCxnSpPr>
            <a:endCxn id="127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 стрелкой 130"/>
          <p:cNvCxnSpPr>
            <a:endCxn id="128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/>
          <p:cNvCxnSpPr>
            <a:endCxn id="129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Овал 132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Прямая со стрелкой 137"/>
          <p:cNvCxnSpPr>
            <a:stCxn id="124" idx="2"/>
            <a:endCxn id="135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>
            <a:stCxn id="124" idx="2"/>
            <a:endCxn id="136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/>
          <p:cNvCxnSpPr>
            <a:stCxn id="124" idx="2"/>
            <a:endCxn id="137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>
            <a:stCxn id="123" idx="2"/>
            <a:endCxn id="133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/>
          <p:cNvCxnSpPr>
            <a:stCxn id="123" idx="2"/>
            <a:endCxn id="134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CPU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6858016" y="2571744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CPU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7572396" y="321468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5357818" y="5857892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Стек</a:t>
            </a:r>
            <a:r>
              <a:rPr lang="en-US" sz="2800" dirty="0" smtClean="0"/>
              <a:t>: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rgbClr val="0070C0"/>
                </a:solidFill>
              </a:rPr>
              <a:t>L</a:t>
            </a:r>
            <a:endParaRPr lang="ru-RU" sz="2800" dirty="0">
              <a:solidFill>
                <a:srgbClr val="0070C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CPU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8143900" y="392906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TextBox 83"/>
          <p:cNvSpPr txBox="1"/>
          <p:nvPr/>
        </p:nvSpPr>
        <p:spPr>
          <a:xfrm>
            <a:off x="5357818" y="5857892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Стек</a:t>
            </a:r>
            <a:r>
              <a:rPr lang="en-US" sz="2800" dirty="0" smtClean="0"/>
              <a:t>: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rgbClr val="0070C0"/>
                </a:solidFill>
              </a:rPr>
              <a:t>L</a:t>
            </a:r>
            <a:endParaRPr lang="ru-RU" sz="2800" dirty="0">
              <a:solidFill>
                <a:srgbClr val="0070C0"/>
              </a:solidFill>
            </a:endParaRPr>
          </a:p>
        </p:txBody>
      </p:sp>
      <p:cxnSp>
        <p:nvCxnSpPr>
          <p:cNvPr id="88" name="Прямая соединительная линия 87"/>
          <p:cNvCxnSpPr>
            <a:stCxn id="81" idx="1"/>
          </p:cNvCxnSpPr>
          <p:nvPr/>
        </p:nvCxnSpPr>
        <p:spPr bwMode="auto">
          <a:xfrm rot="10800000" flipH="1" flipV="1">
            <a:off x="6858016" y="3955466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Прямая соединительная линия 91"/>
          <p:cNvCxnSpPr/>
          <p:nvPr/>
        </p:nvCxnSpPr>
        <p:spPr bwMode="auto">
          <a:xfrm rot="5400000">
            <a:off x="6572264" y="4143380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Прямая соединительная линия 93"/>
          <p:cNvCxnSpPr/>
          <p:nvPr/>
        </p:nvCxnSpPr>
        <p:spPr bwMode="auto">
          <a:xfrm rot="10800000" flipH="1" flipV="1">
            <a:off x="2571736" y="4143380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Прямая соединительная линия 94"/>
          <p:cNvCxnSpPr/>
          <p:nvPr/>
        </p:nvCxnSpPr>
        <p:spPr bwMode="auto">
          <a:xfrm rot="5400000">
            <a:off x="2285984" y="4331294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CPU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>
            <a:endCxn id="38" idx="0"/>
          </p:cNvCxnSpPr>
          <p:nvPr/>
        </p:nvCxnSpPr>
        <p:spPr bwMode="auto">
          <a:xfrm rot="10800000">
            <a:off x="4464844" y="4643446"/>
            <a:ext cx="1535917" cy="7858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7858148" y="464344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TextBox 83"/>
          <p:cNvSpPr txBox="1"/>
          <p:nvPr/>
        </p:nvSpPr>
        <p:spPr>
          <a:xfrm>
            <a:off x="5357818" y="5857892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Стек</a:t>
            </a:r>
            <a:r>
              <a:rPr lang="en-US" sz="2800" dirty="0" smtClean="0"/>
              <a:t>: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rgbClr val="0070C0"/>
                </a:solidFill>
              </a:rPr>
              <a:t>L</a:t>
            </a:r>
            <a:endParaRPr lang="ru-RU" sz="2800" dirty="0">
              <a:solidFill>
                <a:srgbClr val="0070C0"/>
              </a:solidFill>
            </a:endParaRPr>
          </a:p>
        </p:txBody>
      </p:sp>
      <p:cxnSp>
        <p:nvCxnSpPr>
          <p:cNvPr id="88" name="Прямая соединительная линия 87"/>
          <p:cNvCxnSpPr>
            <a:stCxn id="81" idx="1"/>
          </p:cNvCxnSpPr>
          <p:nvPr/>
        </p:nvCxnSpPr>
        <p:spPr bwMode="auto">
          <a:xfrm rot="10800000" flipH="1" flipV="1">
            <a:off x="6858016" y="3955466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Прямая соединительная линия 91"/>
          <p:cNvCxnSpPr/>
          <p:nvPr/>
        </p:nvCxnSpPr>
        <p:spPr bwMode="auto">
          <a:xfrm rot="5400000">
            <a:off x="6572264" y="4143380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Прямая соединительная линия 93"/>
          <p:cNvCxnSpPr/>
          <p:nvPr/>
        </p:nvCxnSpPr>
        <p:spPr bwMode="auto">
          <a:xfrm rot="10800000" flipH="1" flipV="1">
            <a:off x="2571736" y="4143380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Прямая соединительная линия 94"/>
          <p:cNvCxnSpPr/>
          <p:nvPr/>
        </p:nvCxnSpPr>
        <p:spPr bwMode="auto">
          <a:xfrm rot="5400000">
            <a:off x="2285984" y="4331294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643182"/>
            <a:ext cx="823197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6858016" y="2571744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6143636" y="321468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2285992"/>
            <a:ext cx="388901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r>
              <a:rPr lang="ru-RU" dirty="0" smtClean="0"/>
              <a:t> 2.0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 bwMode="auto">
          <a:xfrm rot="10800000">
            <a:off x="2643174" y="2571744"/>
            <a:ext cx="214314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Прямоугольник 13"/>
          <p:cNvSpPr/>
          <p:nvPr/>
        </p:nvSpPr>
        <p:spPr bwMode="auto">
          <a:xfrm>
            <a:off x="142844" y="4643446"/>
            <a:ext cx="2500330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Pointer (CUDA)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solidFill>
                  <a:srgbClr val="0000FF"/>
                </a:solidFill>
                <a:latin typeface="Times New Roman" pitchFamily="18" charset="-52"/>
              </a:rPr>
              <a:t>u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-52"/>
              </a:rPr>
              <a:t>int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*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gpu_values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;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142844" y="2357430"/>
            <a:ext cx="2500330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PBO (CUDA)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-52"/>
              </a:rPr>
              <a:t>GLuint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 </a:t>
            </a:r>
            <a:r>
              <a:rPr lang="en-US" sz="2400" dirty="0" err="1" smtClean="0">
                <a:latin typeface="Times New Roman" pitchFamily="18" charset="-52"/>
              </a:rPr>
              <a:t>buffer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_id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;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18" name="Прямая со стрелкой 17"/>
          <p:cNvCxnSpPr/>
          <p:nvPr/>
        </p:nvCxnSpPr>
        <p:spPr bwMode="auto">
          <a:xfrm rot="5400000">
            <a:off x="143638" y="3928272"/>
            <a:ext cx="142876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21"/>
          <p:cNvCxnSpPr/>
          <p:nvPr/>
        </p:nvCxnSpPr>
        <p:spPr bwMode="auto">
          <a:xfrm>
            <a:off x="2643174" y="2928934"/>
            <a:ext cx="214314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/>
          <p:nvPr/>
        </p:nvCxnSpPr>
        <p:spPr bwMode="auto">
          <a:xfrm rot="5400000" flipH="1" flipV="1">
            <a:off x="715142" y="3928272"/>
            <a:ext cx="142876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143108" y="192880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register, unregister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1500166" y="378619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map, </a:t>
            </a:r>
            <a:r>
              <a:rPr lang="en-US" dirty="0" err="1" smtClean="0"/>
              <a:t>unmap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 bwMode="auto">
          <a:xfrm>
            <a:off x="3500430" y="5000636"/>
            <a:ext cx="5214974" cy="50006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Times New Roman" pitchFamily="18" charset="-52"/>
              </a:rPr>
              <a:t>my_kernel</a:t>
            </a:r>
            <a:r>
              <a:rPr lang="en-US" sz="2400" dirty="0" smtClean="0">
                <a:latin typeface="Times New Roman" pitchFamily="18" charset="-52"/>
              </a:rPr>
              <a:t> &lt;&lt;&lt; 64, 64&gt;&gt;&gt;(</a:t>
            </a:r>
            <a:r>
              <a:rPr lang="en-US" sz="2400" dirty="0" err="1" smtClean="0">
                <a:latin typeface="Times New Roman" pitchFamily="18" charset="-52"/>
              </a:rPr>
              <a:t>gpu_values</a:t>
            </a:r>
            <a:r>
              <a:rPr lang="en-US" sz="2400" dirty="0" smtClean="0">
                <a:latin typeface="Times New Roman" pitchFamily="18" charset="-52"/>
              </a:rPr>
              <a:t>);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6" name="Shape 35"/>
          <p:cNvCxnSpPr>
            <a:stCxn id="14" idx="3"/>
            <a:endCxn id="32" idx="2"/>
          </p:cNvCxnSpPr>
          <p:nvPr/>
        </p:nvCxnSpPr>
        <p:spPr bwMode="auto">
          <a:xfrm>
            <a:off x="2643174" y="5072074"/>
            <a:ext cx="3464743" cy="428628"/>
          </a:xfrm>
          <a:prstGeom prst="bentConnector4">
            <a:avLst>
              <a:gd name="adj1" fmla="val 12371"/>
              <a:gd name="adj2" fmla="val 255732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7572396" y="321468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5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Овал 88"/>
          <p:cNvSpPr/>
          <p:nvPr/>
        </p:nvSpPr>
        <p:spPr bwMode="auto">
          <a:xfrm>
            <a:off x="8143900" y="392906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/>
          <p:nvPr/>
        </p:nvCxnSpPr>
        <p:spPr bwMode="auto">
          <a:xfrm rot="10800000" flipH="1" flipV="1">
            <a:off x="2571736" y="4143380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Прямая соединительная линия 85"/>
          <p:cNvCxnSpPr/>
          <p:nvPr/>
        </p:nvCxnSpPr>
        <p:spPr bwMode="auto">
          <a:xfrm rot="5400000">
            <a:off x="2285984" y="4331294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Прямая соединительная линия 90"/>
          <p:cNvCxnSpPr/>
          <p:nvPr/>
        </p:nvCxnSpPr>
        <p:spPr bwMode="auto">
          <a:xfrm rot="10800000" flipH="1" flipV="1">
            <a:off x="6858016" y="3955466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Прямая соединительная линия 91"/>
          <p:cNvCxnSpPr/>
          <p:nvPr/>
        </p:nvCxnSpPr>
        <p:spPr bwMode="auto">
          <a:xfrm rot="5400000">
            <a:off x="6572264" y="4143380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35781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214810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4214810" y="4643446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286116" y="4214818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1000100" y="285749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285852" y="435769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2500298" y="335756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0100" y="2857496"/>
            <a:ext cx="4643470" cy="2500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00100" y="2857496"/>
            <a:ext cx="2071702" cy="17859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500298" y="4214818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500298" y="3786190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500298" y="4786322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000892" y="2714620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28651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715272" y="335756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/>
          <p:cNvCxnSpPr>
            <a:stCxn id="50" idx="2"/>
            <a:endCxn id="51" idx="0"/>
          </p:cNvCxnSpPr>
          <p:nvPr/>
        </p:nvCxnSpPr>
        <p:spPr>
          <a:xfrm rot="5400000">
            <a:off x="653654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0" idx="2"/>
            <a:endCxn id="52" idx="0"/>
          </p:cNvCxnSpPr>
          <p:nvPr/>
        </p:nvCxnSpPr>
        <p:spPr>
          <a:xfrm rot="16200000" flipH="1">
            <a:off x="7250925" y="2786058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7143768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86776" y="4071942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>
            <a:stCxn id="52" idx="2"/>
            <a:endCxn id="55" idx="0"/>
          </p:cNvCxnSpPr>
          <p:nvPr/>
        </p:nvCxnSpPr>
        <p:spPr>
          <a:xfrm rot="5400000">
            <a:off x="7286644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2" idx="2"/>
            <a:endCxn id="56" idx="0"/>
          </p:cNvCxnSpPr>
          <p:nvPr/>
        </p:nvCxnSpPr>
        <p:spPr>
          <a:xfrm rot="16200000" flipH="1">
            <a:off x="7858148" y="3536157"/>
            <a:ext cx="500066" cy="571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6000760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86512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6572264" y="407194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 стрелкой 61"/>
          <p:cNvCxnSpPr>
            <a:endCxn id="59" idx="0"/>
          </p:cNvCxnSpPr>
          <p:nvPr/>
        </p:nvCxnSpPr>
        <p:spPr>
          <a:xfrm rot="5400000">
            <a:off x="6000760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endCxn id="60" idx="0"/>
          </p:cNvCxnSpPr>
          <p:nvPr/>
        </p:nvCxnSpPr>
        <p:spPr>
          <a:xfrm rot="5400000">
            <a:off x="6143636" y="382190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61" idx="0"/>
          </p:cNvCxnSpPr>
          <p:nvPr/>
        </p:nvCxnSpPr>
        <p:spPr>
          <a:xfrm rot="16200000" flipH="1">
            <a:off x="6286512" y="367903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92945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7429520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8001024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8286776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572528" y="478632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>
            <a:stCxn id="56" idx="2"/>
            <a:endCxn id="67" idx="0"/>
          </p:cNvCxnSpPr>
          <p:nvPr/>
        </p:nvCxnSpPr>
        <p:spPr>
          <a:xfrm rot="5400000">
            <a:off x="8001024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6" idx="2"/>
            <a:endCxn id="68" idx="0"/>
          </p:cNvCxnSpPr>
          <p:nvPr/>
        </p:nvCxnSpPr>
        <p:spPr>
          <a:xfrm rot="5400000">
            <a:off x="8143900" y="453628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56" idx="2"/>
            <a:endCxn id="69" idx="0"/>
          </p:cNvCxnSpPr>
          <p:nvPr/>
        </p:nvCxnSpPr>
        <p:spPr>
          <a:xfrm rot="16200000" flipH="1">
            <a:off x="8286776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55" idx="2"/>
            <a:endCxn id="65" idx="0"/>
          </p:cNvCxnSpPr>
          <p:nvPr/>
        </p:nvCxnSpPr>
        <p:spPr>
          <a:xfrm rot="5400000">
            <a:off x="6893735" y="4429132"/>
            <a:ext cx="500066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5" idx="2"/>
            <a:endCxn id="66" idx="0"/>
          </p:cNvCxnSpPr>
          <p:nvPr/>
        </p:nvCxnSpPr>
        <p:spPr>
          <a:xfrm rot="16200000" flipH="1">
            <a:off x="7143768" y="4393413"/>
            <a:ext cx="500066" cy="2857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14480" y="335756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43306" y="4286256"/>
            <a:ext cx="5715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00364" y="485776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6314" y="40005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32146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9520" y="321468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58016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58148" y="3929066"/>
            <a:ext cx="714380" cy="15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72462" y="378619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9" name="Овал 88"/>
          <p:cNvSpPr/>
          <p:nvPr/>
        </p:nvSpPr>
        <p:spPr bwMode="auto">
          <a:xfrm>
            <a:off x="7858148" y="4643446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214810" y="3786190"/>
            <a:ext cx="1428760" cy="12858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/>
          <p:nvPr/>
        </p:nvCxnSpPr>
        <p:spPr bwMode="auto">
          <a:xfrm rot="10800000" flipH="1" flipV="1">
            <a:off x="2571736" y="4143380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Прямая соединительная линия 85"/>
          <p:cNvCxnSpPr/>
          <p:nvPr/>
        </p:nvCxnSpPr>
        <p:spPr bwMode="auto">
          <a:xfrm rot="5400000">
            <a:off x="2285984" y="4331294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Прямая соединительная линия 90"/>
          <p:cNvCxnSpPr/>
          <p:nvPr/>
        </p:nvCxnSpPr>
        <p:spPr bwMode="auto">
          <a:xfrm rot="10800000" flipH="1" flipV="1">
            <a:off x="6858016" y="3955466"/>
            <a:ext cx="1000132" cy="133092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Прямая соединительная линия 91"/>
          <p:cNvCxnSpPr/>
          <p:nvPr/>
        </p:nvCxnSpPr>
        <p:spPr bwMode="auto">
          <a:xfrm rot="5400000">
            <a:off x="6572264" y="4143380"/>
            <a:ext cx="1285884" cy="10001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1177" y="5357826"/>
            <a:ext cx="2315666" cy="128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6" name="Прямая со стрелкой 84"/>
          <p:cNvCxnSpPr/>
          <p:nvPr/>
        </p:nvCxnSpPr>
        <p:spPr bwMode="auto">
          <a:xfrm rot="10800000">
            <a:off x="857224" y="2786058"/>
            <a:ext cx="5143536" cy="26432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87" name="Содержимое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Как делать на </a:t>
            </a:r>
            <a:r>
              <a:rPr lang="en-US" dirty="0" smtClean="0"/>
              <a:t>CUDA?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Луч – 6 регистров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Бокс – 6 регистров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t_near</a:t>
            </a:r>
            <a:r>
              <a:rPr lang="en-US" dirty="0" smtClean="0"/>
              <a:t>, </a:t>
            </a:r>
            <a:r>
              <a:rPr lang="en-US" dirty="0" err="1" smtClean="0"/>
              <a:t>t_far</a:t>
            </a:r>
            <a:r>
              <a:rPr lang="ru-RU" dirty="0" smtClean="0"/>
              <a:t>, </a:t>
            </a:r>
            <a:r>
              <a:rPr lang="en-US" dirty="0" smtClean="0"/>
              <a:t>- 2</a:t>
            </a:r>
            <a:endParaRPr lang="ru-RU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nodeOffset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, </a:t>
            </a:r>
            <a:r>
              <a:rPr lang="en-US" dirty="0" err="1" smtClean="0"/>
              <a:t>tid</a:t>
            </a:r>
            <a:r>
              <a:rPr lang="en-US" dirty="0" smtClean="0"/>
              <a:t> </a:t>
            </a:r>
            <a:r>
              <a:rPr lang="ru-RU" dirty="0" smtClean="0"/>
              <a:t>–</a:t>
            </a:r>
            <a:r>
              <a:rPr lang="en-US" dirty="0" smtClean="0"/>
              <a:t> 3</a:t>
            </a:r>
            <a:endParaRPr lang="ru-RU" dirty="0" smtClean="0"/>
          </a:p>
          <a:p>
            <a:r>
              <a:rPr lang="ru-RU" dirty="0" smtClean="0"/>
              <a:t> Пересечение луча с боксом</a:t>
            </a:r>
          </a:p>
          <a:p>
            <a:pPr lvl="1"/>
            <a:r>
              <a:rPr lang="ru-RU" dirty="0" smtClean="0"/>
              <a:t> Минимум по всем 6 плоскостям</a:t>
            </a:r>
          </a:p>
          <a:p>
            <a:pPr lvl="2"/>
            <a:r>
              <a:rPr lang="en-US" dirty="0" smtClean="0"/>
              <a:t> (</a:t>
            </a:r>
            <a:r>
              <a:rPr lang="en-US" dirty="0" err="1" smtClean="0"/>
              <a:t>vmin</a:t>
            </a:r>
            <a:r>
              <a:rPr lang="en-US" dirty="0" smtClean="0"/>
              <a:t>[0] + rInv.pos[0]) * rInv.dir[0];</a:t>
            </a:r>
            <a:endParaRPr lang="ru-RU" dirty="0" smtClean="0"/>
          </a:p>
        </p:txBody>
      </p:sp>
      <p:sp>
        <p:nvSpPr>
          <p:cNvPr id="88" name="Прямоугольник 87"/>
          <p:cNvSpPr/>
          <p:nvPr/>
        </p:nvSpPr>
        <p:spPr>
          <a:xfrm>
            <a:off x="6357950" y="2000240"/>
            <a:ext cx="207170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3" name="Прямая со стрелкой 92"/>
          <p:cNvCxnSpPr/>
          <p:nvPr/>
        </p:nvCxnSpPr>
        <p:spPr bwMode="auto">
          <a:xfrm rot="10800000">
            <a:off x="5929322" y="2214554"/>
            <a:ext cx="2454869" cy="12014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6286512" y="278605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vmin</a:t>
            </a:r>
            <a:endParaRPr lang="ru-RU" b="1" dirty="0"/>
          </a:p>
        </p:txBody>
      </p:sp>
      <p:sp>
        <p:nvSpPr>
          <p:cNvPr id="96" name="Прямоугольник 95"/>
          <p:cNvSpPr/>
          <p:nvPr/>
        </p:nvSpPr>
        <p:spPr>
          <a:xfrm>
            <a:off x="7643834" y="1928802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vmax</a:t>
            </a:r>
            <a:endParaRPr lang="ru-RU" b="1" dirty="0"/>
          </a:p>
        </p:txBody>
      </p:sp>
      <p:sp>
        <p:nvSpPr>
          <p:cNvPr id="97" name="TextBox 96"/>
          <p:cNvSpPr txBox="1"/>
          <p:nvPr/>
        </p:nvSpPr>
        <p:spPr>
          <a:xfrm rot="1743849">
            <a:off x="5956060" y="207703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t_near</a:t>
            </a:r>
            <a:endParaRPr lang="ru-RU" dirty="0"/>
          </a:p>
        </p:txBody>
      </p:sp>
      <p:sp>
        <p:nvSpPr>
          <p:cNvPr id="98" name="TextBox 97"/>
          <p:cNvSpPr txBox="1"/>
          <p:nvPr/>
        </p:nvSpPr>
        <p:spPr>
          <a:xfrm rot="1768056">
            <a:off x="7750665" y="2973024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t_far</a:t>
            </a:r>
            <a:endParaRPr lang="ru-RU" dirty="0"/>
          </a:p>
        </p:txBody>
      </p:sp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29" y="3500438"/>
            <a:ext cx="1928827" cy="157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2" name="TextBox 131"/>
          <p:cNvSpPr txBox="1"/>
          <p:nvPr/>
        </p:nvSpPr>
        <p:spPr>
          <a:xfrm>
            <a:off x="7643834" y="192880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vmax</a:t>
            </a:r>
            <a:endParaRPr lang="ru-RU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00034" y="3429000"/>
            <a:ext cx="5715040" cy="5715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6016" y="2000239"/>
            <a:ext cx="2187984" cy="178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7" name="Содержимое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Как делать на </a:t>
            </a:r>
            <a:r>
              <a:rPr lang="en-US" dirty="0" smtClean="0"/>
              <a:t>CUDA?</a:t>
            </a:r>
            <a:endParaRPr lang="ru-RU" dirty="0" smtClean="0"/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2</a:t>
            </a:r>
            <a:r>
              <a:rPr lang="en-US" dirty="0" smtClean="0"/>
              <a:t>4</a:t>
            </a:r>
            <a:r>
              <a:rPr lang="ru-RU" dirty="0" smtClean="0"/>
              <a:t> </a:t>
            </a:r>
            <a:r>
              <a:rPr lang="en-US" dirty="0" smtClean="0"/>
              <a:t>mad</a:t>
            </a:r>
            <a:r>
              <a:rPr lang="ru-RU" dirty="0" smtClean="0"/>
              <a:t>-а</a:t>
            </a:r>
            <a:r>
              <a:rPr lang="en-US" dirty="0" smtClean="0"/>
              <a:t> </a:t>
            </a:r>
            <a:r>
              <a:rPr lang="ru-RU" dirty="0" smtClean="0"/>
              <a:t>покрывают латентность текстурной памяти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Стек на локальной памяти</a:t>
            </a:r>
          </a:p>
          <a:p>
            <a:pPr lvl="1"/>
            <a:r>
              <a:rPr lang="ru-RU" dirty="0" smtClean="0"/>
              <a:t> Локальная память это не так медленно, как может показаться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 </a:t>
            </a:r>
            <a:r>
              <a:rPr lang="ru-RU" dirty="0" err="1" smtClean="0"/>
              <a:t>Бесстековый</a:t>
            </a:r>
            <a:r>
              <a:rPr lang="ru-RU" dirty="0" smtClean="0"/>
              <a:t> алгоритм</a:t>
            </a:r>
          </a:p>
          <a:p>
            <a:pPr lvl="1"/>
            <a:r>
              <a:rPr lang="ru-RU" dirty="0" smtClean="0"/>
              <a:t> Перебираем массив всегда строго слева направо</a:t>
            </a:r>
          </a:p>
          <a:p>
            <a:pPr lvl="1">
              <a:buNone/>
            </a:pPr>
            <a:endParaRPr lang="ru-RU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BVH 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 smtClean="0"/>
              <a:t>Безстековый</a:t>
            </a:r>
            <a:r>
              <a:rPr lang="ru-RU" dirty="0" smtClean="0"/>
              <a:t> траверс на </a:t>
            </a:r>
            <a:r>
              <a:rPr lang="en-US" dirty="0" smtClean="0"/>
              <a:t>GPU</a:t>
            </a:r>
            <a:endParaRPr lang="ru-RU" dirty="0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2571744"/>
            <a:ext cx="6858049" cy="30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" name="Прямоугольник 87"/>
          <p:cNvSpPr/>
          <p:nvPr/>
        </p:nvSpPr>
        <p:spPr bwMode="auto">
          <a:xfrm>
            <a:off x="1000100" y="5857892"/>
            <a:ext cx="6643734" cy="42862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94" name="Прямая соединительная линия 93"/>
          <p:cNvCxnSpPr/>
          <p:nvPr/>
        </p:nvCxnSpPr>
        <p:spPr bwMode="auto">
          <a:xfrm rot="5400000">
            <a:off x="1215208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Прямая соединительная линия 94"/>
          <p:cNvCxnSpPr/>
          <p:nvPr/>
        </p:nvCxnSpPr>
        <p:spPr bwMode="auto">
          <a:xfrm rot="5400000">
            <a:off x="1643836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Прямая соединительная линия 95"/>
          <p:cNvCxnSpPr/>
          <p:nvPr/>
        </p:nvCxnSpPr>
        <p:spPr bwMode="auto">
          <a:xfrm rot="5400000">
            <a:off x="207246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Прямая соединительная линия 96"/>
          <p:cNvCxnSpPr/>
          <p:nvPr/>
        </p:nvCxnSpPr>
        <p:spPr bwMode="auto">
          <a:xfrm rot="5400000">
            <a:off x="242965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Прямая соединительная линия 97"/>
          <p:cNvCxnSpPr/>
          <p:nvPr/>
        </p:nvCxnSpPr>
        <p:spPr bwMode="auto">
          <a:xfrm rot="5400000">
            <a:off x="2858282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Прямая соединительная линия 98"/>
          <p:cNvCxnSpPr/>
          <p:nvPr/>
        </p:nvCxnSpPr>
        <p:spPr bwMode="auto">
          <a:xfrm rot="5400000">
            <a:off x="3286910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Прямая соединительная линия 99"/>
          <p:cNvCxnSpPr/>
          <p:nvPr/>
        </p:nvCxnSpPr>
        <p:spPr bwMode="auto">
          <a:xfrm rot="5400000">
            <a:off x="3715538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Прямая соединительная линия 100"/>
          <p:cNvCxnSpPr/>
          <p:nvPr/>
        </p:nvCxnSpPr>
        <p:spPr bwMode="auto">
          <a:xfrm rot="5400000">
            <a:off x="4144166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Прямая соединительная линия 101"/>
          <p:cNvCxnSpPr/>
          <p:nvPr/>
        </p:nvCxnSpPr>
        <p:spPr bwMode="auto">
          <a:xfrm rot="5400000">
            <a:off x="457279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Прямая соединительная линия 102"/>
          <p:cNvCxnSpPr/>
          <p:nvPr/>
        </p:nvCxnSpPr>
        <p:spPr bwMode="auto">
          <a:xfrm rot="5400000">
            <a:off x="492998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Прямая соединительная линия 103"/>
          <p:cNvCxnSpPr/>
          <p:nvPr/>
        </p:nvCxnSpPr>
        <p:spPr bwMode="auto">
          <a:xfrm rot="5400000">
            <a:off x="5358612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Прямая соединительная линия 104"/>
          <p:cNvCxnSpPr/>
          <p:nvPr/>
        </p:nvCxnSpPr>
        <p:spPr bwMode="auto">
          <a:xfrm rot="5400000">
            <a:off x="5787240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Прямая соединительная линия 111"/>
          <p:cNvCxnSpPr/>
          <p:nvPr/>
        </p:nvCxnSpPr>
        <p:spPr bwMode="auto">
          <a:xfrm rot="5400000">
            <a:off x="6215868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Прямая соединительная линия 112"/>
          <p:cNvCxnSpPr/>
          <p:nvPr/>
        </p:nvCxnSpPr>
        <p:spPr bwMode="auto">
          <a:xfrm rot="5400000">
            <a:off x="6644496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Прямая соединительная линия 113"/>
          <p:cNvCxnSpPr/>
          <p:nvPr/>
        </p:nvCxnSpPr>
        <p:spPr bwMode="auto">
          <a:xfrm rot="5400000">
            <a:off x="707312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Прямая соединительная линия 114"/>
          <p:cNvCxnSpPr/>
          <p:nvPr/>
        </p:nvCxnSpPr>
        <p:spPr bwMode="auto">
          <a:xfrm rot="5400000">
            <a:off x="7430314" y="6071412"/>
            <a:ext cx="42862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1071538" y="5857892"/>
            <a:ext cx="67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0    1     2    3   4    5    6    7    8     9   10  11  12   13   14  15</a:t>
            </a:r>
            <a:endParaRPr lang="ru-RU" dirty="0"/>
          </a:p>
        </p:txBody>
      </p:sp>
      <p:cxnSp>
        <p:nvCxnSpPr>
          <p:cNvPr id="134" name="Прямая со стрелкой 133"/>
          <p:cNvCxnSpPr/>
          <p:nvPr/>
        </p:nvCxnSpPr>
        <p:spPr bwMode="auto">
          <a:xfrm>
            <a:off x="1071538" y="5715016"/>
            <a:ext cx="71438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5" name="Прямая со стрелкой 144"/>
          <p:cNvCxnSpPr/>
          <p:nvPr/>
        </p:nvCxnSpPr>
        <p:spPr bwMode="auto">
          <a:xfrm>
            <a:off x="1643042" y="6429396"/>
            <a:ext cx="2928958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7" name="Прямая со стрелкой 146"/>
          <p:cNvCxnSpPr/>
          <p:nvPr/>
        </p:nvCxnSpPr>
        <p:spPr bwMode="auto">
          <a:xfrm>
            <a:off x="4500562" y="5715016"/>
            <a:ext cx="428628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0" name="Прямая со стрелкой 149"/>
          <p:cNvCxnSpPr/>
          <p:nvPr/>
        </p:nvCxnSpPr>
        <p:spPr bwMode="auto">
          <a:xfrm>
            <a:off x="4929190" y="5715016"/>
            <a:ext cx="428628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1" name="Прямая со стрелкой 150"/>
          <p:cNvCxnSpPr/>
          <p:nvPr/>
        </p:nvCxnSpPr>
        <p:spPr bwMode="auto">
          <a:xfrm>
            <a:off x="5357818" y="6429396"/>
            <a:ext cx="428628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2" name="Прямая со стрелкой 151"/>
          <p:cNvCxnSpPr/>
          <p:nvPr/>
        </p:nvCxnSpPr>
        <p:spPr bwMode="auto">
          <a:xfrm>
            <a:off x="5786446" y="6429396"/>
            <a:ext cx="428628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Прямая со стрелкой 152"/>
          <p:cNvCxnSpPr/>
          <p:nvPr/>
        </p:nvCxnSpPr>
        <p:spPr bwMode="auto">
          <a:xfrm>
            <a:off x="6215074" y="6429396"/>
            <a:ext cx="1214446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 rot="5400000">
            <a:off x="3572662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Прямоугольник 35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 стрелкой 37"/>
          <p:cNvCxnSpPr>
            <a:stCxn id="36" idx="2"/>
          </p:cNvCxnSpPr>
          <p:nvPr/>
        </p:nvCxnSpPr>
        <p:spPr>
          <a:xfrm rot="5400000">
            <a:off x="382190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36" idx="2"/>
          </p:cNvCxnSpPr>
          <p:nvPr/>
        </p:nvCxnSpPr>
        <p:spPr>
          <a:xfrm rot="16200000" flipH="1">
            <a:off x="453628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357186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500062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2857488" y="307181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14942" y="4929198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3570" y="307181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7554" y="485776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 rot="5400000">
            <a:off x="3572662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10800000">
            <a:off x="1214414" y="328612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rot="5400000">
            <a:off x="5572926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Прямоугольник 38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 стрелкой 39"/>
          <p:cNvCxnSpPr>
            <a:stCxn id="39" idx="2"/>
          </p:cNvCxnSpPr>
          <p:nvPr/>
        </p:nvCxnSpPr>
        <p:spPr>
          <a:xfrm rot="5400000">
            <a:off x="382190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39" idx="2"/>
          </p:cNvCxnSpPr>
          <p:nvPr/>
        </p:nvCxnSpPr>
        <p:spPr>
          <a:xfrm rot="16200000" flipH="1">
            <a:off x="453628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357186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500062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5214942" y="4929198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57554" y="485776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49" name="Прямая со стрелкой 48"/>
          <p:cNvCxnSpPr/>
          <p:nvPr/>
        </p:nvCxnSpPr>
        <p:spPr>
          <a:xfrm rot="5400000">
            <a:off x="321467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rot="16200000" flipH="1">
            <a:off x="357186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/>
          <p:nvPr/>
        </p:nvCxnSpPr>
        <p:spPr>
          <a:xfrm rot="5400000">
            <a:off x="471487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rot="16200000" flipH="1">
            <a:off x="507206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/>
          <p:cNvSpPr/>
          <p:nvPr/>
        </p:nvSpPr>
        <p:spPr>
          <a:xfrm>
            <a:off x="314324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385762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471487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542925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/>
          <p:cNvSpPr txBox="1"/>
          <p:nvPr/>
        </p:nvSpPr>
        <p:spPr>
          <a:xfrm>
            <a:off x="2857488" y="557214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57620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00562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00694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43174" y="3643314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43174" y="285749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500694" y="285749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43768" y="350043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 rot="5400000">
            <a:off x="3572662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10800000">
            <a:off x="1214414" y="328612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rot="5400000">
            <a:off x="5572926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Прямая соединительная линия 44"/>
          <p:cNvCxnSpPr/>
          <p:nvPr/>
        </p:nvCxnSpPr>
        <p:spPr bwMode="auto">
          <a:xfrm rot="10800000">
            <a:off x="6786578" y="342900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 rot="5400000">
            <a:off x="3501224" y="385683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 rot="5400000">
            <a:off x="2429654" y="264238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Прямоугольник 38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 стрелкой 39"/>
          <p:cNvCxnSpPr>
            <a:stCxn id="39" idx="2"/>
          </p:cNvCxnSpPr>
          <p:nvPr/>
        </p:nvCxnSpPr>
        <p:spPr>
          <a:xfrm rot="5400000">
            <a:off x="382190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39" idx="2"/>
          </p:cNvCxnSpPr>
          <p:nvPr/>
        </p:nvCxnSpPr>
        <p:spPr>
          <a:xfrm rot="16200000" flipH="1">
            <a:off x="453628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357186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500062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5214942" y="4929198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57554" y="485776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49" name="Прямая со стрелкой 48"/>
          <p:cNvCxnSpPr/>
          <p:nvPr/>
        </p:nvCxnSpPr>
        <p:spPr>
          <a:xfrm rot="5400000">
            <a:off x="321467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rot="16200000" flipH="1">
            <a:off x="357186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5400000">
            <a:off x="471487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16200000" flipH="1">
            <a:off x="507206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314324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385762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471487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542925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2857488" y="557214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57620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00562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00694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65" name="Прямая со стрелкой 64"/>
          <p:cNvCxnSpPr/>
          <p:nvPr/>
        </p:nvCxnSpPr>
        <p:spPr>
          <a:xfrm rot="5400000">
            <a:off x="2928926" y="6286520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57" idx="2"/>
          </p:cNvCxnSpPr>
          <p:nvPr/>
        </p:nvCxnSpPr>
        <p:spPr>
          <a:xfrm rot="16200000" flipH="1">
            <a:off x="3161099" y="6304379"/>
            <a:ext cx="357192" cy="17859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rot="5400000">
            <a:off x="3679026" y="6286521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>
            <a:stCxn id="58" idx="2"/>
          </p:cNvCxnSpPr>
          <p:nvPr/>
        </p:nvCxnSpPr>
        <p:spPr>
          <a:xfrm rot="16200000" flipH="1">
            <a:off x="3893339" y="6286520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643174" y="364331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43372" y="364331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71670" y="278605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71868" y="242886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00694" y="285749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00892" y="350043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000892" y="207167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rot="5400000">
            <a:off x="5286381" y="6286522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rot="16200000" flipH="1">
            <a:off x="5500694" y="6286521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2.0 </a:t>
            </a:r>
            <a:r>
              <a:rPr lang="en-US" dirty="0" err="1" smtClean="0"/>
              <a:t>interop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43050"/>
            <a:ext cx="8178800" cy="4414850"/>
          </a:xfrm>
        </p:spPr>
        <p:txBody>
          <a:bodyPr/>
          <a:lstStyle/>
          <a:p>
            <a:pPr>
              <a:buNone/>
            </a:pPr>
            <a:r>
              <a:rPr lang="en-US" sz="2000" dirty="0" err="1" smtClean="0">
                <a:solidFill>
                  <a:srgbClr val="9900CC"/>
                </a:solidFill>
              </a:rPr>
              <a:t>glGenBuffers</a:t>
            </a:r>
            <a:r>
              <a:rPr lang="en-US" sz="2000" dirty="0" smtClean="0"/>
              <a:t>(1, &amp;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9900CC"/>
                </a:solidFill>
              </a:rPr>
              <a:t>glBindBuffer</a:t>
            </a:r>
            <a:r>
              <a:rPr lang="en-US" sz="2000" dirty="0" smtClean="0"/>
              <a:t> (GL_PIXEL_UNPACK_BUFFER, 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9900CC"/>
                </a:solidFill>
              </a:rPr>
              <a:t>glBufferData</a:t>
            </a:r>
            <a:r>
              <a:rPr lang="en-US" sz="2000" dirty="0" smtClean="0"/>
              <a:t>(GL_PIXEL_UNPACK_BUFFER, w*h*</a:t>
            </a:r>
            <a:r>
              <a:rPr lang="en-US" sz="2000" dirty="0" err="1" smtClean="0"/>
              <a:t>sizeof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), 		      	</a:t>
            </a:r>
            <a:r>
              <a:rPr lang="en-US" sz="2000" dirty="0" err="1" smtClean="0"/>
              <a:t>screen_buffer</a:t>
            </a:r>
            <a:r>
              <a:rPr lang="en-US" sz="2000" dirty="0" smtClean="0"/>
              <a:t>,  GL_STATIC_DRAW);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cudaGLRegisterBufferObject</a:t>
            </a:r>
            <a:r>
              <a:rPr lang="en-US" sz="2000" dirty="0" smtClean="0"/>
              <a:t> (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cudaGLMapBufferObject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**)&amp;</a:t>
            </a:r>
            <a:r>
              <a:rPr lang="en-US" sz="2000" dirty="0" err="1" smtClean="0"/>
              <a:t>my_pointer</a:t>
            </a:r>
            <a:r>
              <a:rPr lang="en-US" sz="2000" dirty="0" smtClean="0"/>
              <a:t>, 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err="1" smtClean="0"/>
              <a:t>my_kernel</a:t>
            </a:r>
            <a:r>
              <a:rPr lang="en-US" sz="2000" dirty="0" smtClean="0"/>
              <a:t>&lt;&lt;&lt;64, 64&gt;&gt;&gt;(</a:t>
            </a:r>
            <a:r>
              <a:rPr lang="en-US" sz="2000" dirty="0" err="1" smtClean="0"/>
              <a:t>my_pointer</a:t>
            </a:r>
            <a:r>
              <a:rPr lang="en-US" sz="2000" dirty="0" smtClean="0"/>
              <a:t>);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cudaGLUnmapBufferObject</a:t>
            </a:r>
            <a:r>
              <a:rPr lang="en-US" sz="2000" dirty="0" smtClean="0"/>
              <a:t>(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cudaGLUnregisterBufferObject</a:t>
            </a:r>
            <a:r>
              <a:rPr lang="en-US" sz="2000" dirty="0" smtClean="0"/>
              <a:t>(</a:t>
            </a:r>
            <a:r>
              <a:rPr lang="en-US" sz="2000" dirty="0" err="1" smtClean="0"/>
              <a:t>pixelBuffer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9900CC"/>
                </a:solidFill>
              </a:rPr>
              <a:t>glBindTexture</a:t>
            </a:r>
            <a:r>
              <a:rPr lang="en-US" sz="2000" dirty="0" smtClean="0"/>
              <a:t>(GL_TEXTURE_2D, </a:t>
            </a:r>
            <a:r>
              <a:rPr lang="en-US" sz="2000" dirty="0" err="1" smtClean="0"/>
              <a:t>tex_id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smtClean="0">
                <a:solidFill>
                  <a:srgbClr val="9900CC"/>
                </a:solidFill>
              </a:rPr>
              <a:t>glTexImage2D</a:t>
            </a:r>
            <a:r>
              <a:rPr lang="ru-RU" sz="2000" dirty="0" smtClean="0"/>
              <a:t> </a:t>
            </a:r>
            <a:r>
              <a:rPr lang="en-US" sz="2000" dirty="0" smtClean="0"/>
              <a:t>(…, 0, …, w, h, 0, …, ..., (</a:t>
            </a:r>
            <a:r>
              <a:rPr lang="en-US" sz="2000" dirty="0" err="1" smtClean="0">
                <a:solidFill>
                  <a:srgbClr val="0000FF"/>
                </a:solidFill>
              </a:rPr>
              <a:t>GLvoid</a:t>
            </a:r>
            <a:r>
              <a:rPr lang="en-US" sz="2000" dirty="0" smtClean="0"/>
              <a:t>*)</a:t>
            </a:r>
            <a:r>
              <a:rPr lang="en-US" sz="2000" u="sng" dirty="0" smtClean="0"/>
              <a:t>0</a:t>
            </a:r>
            <a:r>
              <a:rPr lang="en-US" sz="2000" dirty="0" smtClean="0"/>
              <a:t>);</a:t>
            </a:r>
            <a:endParaRPr lang="ru-RU" sz="2000" dirty="0" smtClean="0"/>
          </a:p>
          <a:p>
            <a:pPr>
              <a:buNone/>
            </a:pPr>
            <a:endParaRPr lang="ru-RU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 rot="5400000">
            <a:off x="3572662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10800000">
            <a:off x="1214414" y="328612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rot="5400000">
            <a:off x="5572926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 rot="5400000">
            <a:off x="3501224" y="385683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Прямая соединительная линия 49"/>
          <p:cNvCxnSpPr>
            <a:endCxn id="19" idx="4"/>
          </p:cNvCxnSpPr>
          <p:nvPr/>
        </p:nvCxnSpPr>
        <p:spPr bwMode="auto">
          <a:xfrm rot="5400000">
            <a:off x="1358084" y="385683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 rot="5400000">
            <a:off x="2429654" y="264238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Прямая соединительная линия 53"/>
          <p:cNvCxnSpPr/>
          <p:nvPr/>
        </p:nvCxnSpPr>
        <p:spPr bwMode="auto">
          <a:xfrm rot="10800000">
            <a:off x="1214414" y="271462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Прямая соединительная линия 38"/>
          <p:cNvCxnSpPr/>
          <p:nvPr/>
        </p:nvCxnSpPr>
        <p:spPr bwMode="auto">
          <a:xfrm rot="10800000">
            <a:off x="6786578" y="342900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Прямоугольник 39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/>
          <p:cNvCxnSpPr>
            <a:stCxn id="40" idx="2"/>
          </p:cNvCxnSpPr>
          <p:nvPr/>
        </p:nvCxnSpPr>
        <p:spPr>
          <a:xfrm rot="5400000">
            <a:off x="382190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40" idx="2"/>
          </p:cNvCxnSpPr>
          <p:nvPr/>
        </p:nvCxnSpPr>
        <p:spPr>
          <a:xfrm rot="16200000" flipH="1">
            <a:off x="453628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357186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500062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5214942" y="4929198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7554" y="485776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>
          <a:xfrm rot="5400000">
            <a:off x="321467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16200000" flipH="1">
            <a:off x="357186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5400000">
            <a:off x="471487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rot="16200000" flipH="1">
            <a:off x="507206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314324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385762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471487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542925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857488" y="557214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57620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00562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0694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66" name="Прямая со стрелкой 65"/>
          <p:cNvCxnSpPr/>
          <p:nvPr/>
        </p:nvCxnSpPr>
        <p:spPr>
          <a:xfrm rot="5400000">
            <a:off x="2928926" y="6286520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58" idx="2"/>
          </p:cNvCxnSpPr>
          <p:nvPr/>
        </p:nvCxnSpPr>
        <p:spPr>
          <a:xfrm rot="16200000" flipH="1">
            <a:off x="3161099" y="6304379"/>
            <a:ext cx="357192" cy="17859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 rot="5400000">
            <a:off x="3679026" y="6286521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59" idx="2"/>
          </p:cNvCxnSpPr>
          <p:nvPr/>
        </p:nvCxnSpPr>
        <p:spPr>
          <a:xfrm rot="16200000" flipH="1">
            <a:off x="3893339" y="6286520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rot="5400000">
            <a:off x="5286381" y="6286522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rot="16200000" flipH="1">
            <a:off x="5500694" y="6286521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500694" y="285749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00892" y="207167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00892" y="350043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71868" y="242886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43372" y="364331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43174" y="364331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14414" y="392906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71670" y="278605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28728" y="214311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14414" y="200024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22145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10416" y="236695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7000892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6786578" y="278605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700089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6786578" y="392906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7358082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571736" y="200024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643042" y="414338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1214414" y="335756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2357422" y="214311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142872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1357290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2571736" y="228599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1643042" y="371475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50056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286248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4429124" y="378619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4143372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0" name="Равнобедренный треугольник 29"/>
          <p:cNvSpPr/>
          <p:nvPr/>
        </p:nvSpPr>
        <p:spPr bwMode="auto">
          <a:xfrm>
            <a:off x="4429124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1" name="Равнобедренный треугольник 30"/>
          <p:cNvSpPr/>
          <p:nvPr/>
        </p:nvSpPr>
        <p:spPr bwMode="auto">
          <a:xfrm>
            <a:off x="4071934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2" name="Равнобедренный треугольник 31"/>
          <p:cNvSpPr/>
          <p:nvPr/>
        </p:nvSpPr>
        <p:spPr bwMode="auto">
          <a:xfrm>
            <a:off x="4143372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3" name="Равнобедренный треугольник 32"/>
          <p:cNvSpPr/>
          <p:nvPr/>
        </p:nvSpPr>
        <p:spPr bwMode="auto">
          <a:xfrm>
            <a:off x="4286248" y="328612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4" name="Равнобедренный треугольник 33"/>
          <p:cNvSpPr/>
          <p:nvPr/>
        </p:nvSpPr>
        <p:spPr bwMode="auto">
          <a:xfrm>
            <a:off x="2786050" y="242886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35" name="Равнобедренный треугольник 34"/>
          <p:cNvSpPr/>
          <p:nvPr/>
        </p:nvSpPr>
        <p:spPr bwMode="auto">
          <a:xfrm>
            <a:off x="6858016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 rot="5400000">
            <a:off x="3572662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10800000">
            <a:off x="1214414" y="328612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rot="5400000">
            <a:off x="5572926" y="321389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Прямая соединительная линия 44"/>
          <p:cNvCxnSpPr/>
          <p:nvPr/>
        </p:nvCxnSpPr>
        <p:spPr bwMode="auto">
          <a:xfrm rot="10800000">
            <a:off x="6786578" y="342900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 rot="5400000">
            <a:off x="3501224" y="385683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Прямая соединительная линия 49"/>
          <p:cNvCxnSpPr>
            <a:endCxn id="19" idx="4"/>
          </p:cNvCxnSpPr>
          <p:nvPr/>
        </p:nvCxnSpPr>
        <p:spPr bwMode="auto">
          <a:xfrm rot="5400000">
            <a:off x="1358084" y="385683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 rot="5400000">
            <a:off x="2429654" y="264238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Прямая соединительная линия 53"/>
          <p:cNvCxnSpPr/>
          <p:nvPr/>
        </p:nvCxnSpPr>
        <p:spPr bwMode="auto">
          <a:xfrm rot="10800000">
            <a:off x="1214414" y="271462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Прямая соединительная линия 55"/>
          <p:cNvCxnSpPr/>
          <p:nvPr/>
        </p:nvCxnSpPr>
        <p:spPr bwMode="auto">
          <a:xfrm rot="5400000">
            <a:off x="2001026" y="235663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Прямоугольник 39"/>
          <p:cNvSpPr/>
          <p:nvPr/>
        </p:nvSpPr>
        <p:spPr>
          <a:xfrm>
            <a:off x="4286248" y="4643446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/>
          <p:cNvCxnSpPr>
            <a:stCxn id="40" idx="2"/>
          </p:cNvCxnSpPr>
          <p:nvPr/>
        </p:nvCxnSpPr>
        <p:spPr>
          <a:xfrm rot="5400000">
            <a:off x="382190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40" idx="2"/>
          </p:cNvCxnSpPr>
          <p:nvPr/>
        </p:nvCxnSpPr>
        <p:spPr>
          <a:xfrm rot="16200000" flipH="1">
            <a:off x="4536281" y="4714884"/>
            <a:ext cx="428628" cy="7143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357186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5000628" y="528638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5214942" y="4929198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7554" y="4857760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>
          <a:xfrm rot="5400000">
            <a:off x="321467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16200000" flipH="1">
            <a:off x="3571868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5400000">
            <a:off x="471487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rot="16200000" flipH="1">
            <a:off x="5072066" y="5572140"/>
            <a:ext cx="500066" cy="3571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314324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3857620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471487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5429256" y="6000768"/>
            <a:ext cx="214314" cy="214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2857488" y="557214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57620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00562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0694" y="557214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66" name="Прямая со стрелкой 65"/>
          <p:cNvCxnSpPr/>
          <p:nvPr/>
        </p:nvCxnSpPr>
        <p:spPr>
          <a:xfrm rot="5400000">
            <a:off x="2928926" y="6286520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58" idx="2"/>
          </p:cNvCxnSpPr>
          <p:nvPr/>
        </p:nvCxnSpPr>
        <p:spPr>
          <a:xfrm rot="16200000" flipH="1">
            <a:off x="3161099" y="6304379"/>
            <a:ext cx="357192" cy="17859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 rot="5400000">
            <a:off x="3679026" y="6286521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59" idx="2"/>
          </p:cNvCxnSpPr>
          <p:nvPr/>
        </p:nvCxnSpPr>
        <p:spPr>
          <a:xfrm rot="16200000" flipH="1">
            <a:off x="3893339" y="6286520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rot="5400000">
            <a:off x="5286381" y="6286522"/>
            <a:ext cx="357190" cy="214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rot="16200000" flipH="1">
            <a:off x="5500694" y="6286521"/>
            <a:ext cx="357193" cy="2143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500694" y="285749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00892" y="207167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00892" y="350043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71868" y="242886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43372" y="364331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14414" y="392906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43174" y="364331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71670" y="278605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14414" y="214311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85984" y="214311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4826675"/>
            <a:ext cx="378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KdTreeNode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7030A0"/>
                </a:solidFill>
              </a:rPr>
              <a:t>float</a:t>
            </a:r>
            <a:r>
              <a:rPr lang="en-US" dirty="0" smtClean="0"/>
              <a:t> split;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leftOffset</a:t>
            </a:r>
            <a:r>
              <a:rPr lang="en-US" dirty="0" smtClean="0"/>
              <a:t>: 29;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</a:t>
            </a:r>
            <a:r>
              <a:rPr lang="en-US" dirty="0" err="1" smtClean="0"/>
              <a:t>splitAxis</a:t>
            </a:r>
            <a:r>
              <a:rPr lang="en-US" dirty="0" smtClean="0"/>
              <a:t>: 2;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rgbClr val="7030A0"/>
                </a:solidFill>
              </a:rPr>
              <a:t>uint</a:t>
            </a:r>
            <a:r>
              <a:rPr lang="en-US" dirty="0" smtClean="0"/>
              <a:t> leaf: 1;</a:t>
            </a:r>
          </a:p>
          <a:p>
            <a:r>
              <a:rPr lang="en-US" dirty="0" smtClean="0"/>
              <a:t>};</a:t>
            </a:r>
            <a:endParaRPr lang="ru-RU" dirty="0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285992"/>
            <a:ext cx="4308393" cy="4429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457200" y="1885950"/>
            <a:ext cx="5614998" cy="4472008"/>
          </a:xfrm>
        </p:spPr>
        <p:txBody>
          <a:bodyPr/>
          <a:lstStyle/>
          <a:p>
            <a:r>
              <a:rPr lang="ru-RU" dirty="0" smtClean="0"/>
              <a:t>Алгоритм траверса</a:t>
            </a:r>
            <a:endParaRPr lang="en-US" dirty="0" smtClean="0"/>
          </a:p>
          <a:p>
            <a:r>
              <a:rPr lang="ru-RU" dirty="0" smtClean="0"/>
              <a:t>Регистры – 1</a:t>
            </a:r>
            <a:r>
              <a:rPr lang="en-US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min: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луч - 6</a:t>
            </a:r>
            <a:endParaRPr lang="en-US" dirty="0" smtClean="0"/>
          </a:p>
          <a:p>
            <a:pPr lvl="1"/>
            <a:r>
              <a:rPr lang="en-US" dirty="0" smtClean="0"/>
              <a:t> t, </a:t>
            </a:r>
            <a:r>
              <a:rPr lang="en-US" dirty="0" err="1" smtClean="0"/>
              <a:t>tmin</a:t>
            </a:r>
            <a:r>
              <a:rPr lang="en-US" dirty="0" smtClean="0"/>
              <a:t>, </a:t>
            </a:r>
            <a:r>
              <a:rPr lang="en-US" dirty="0" err="1" smtClean="0"/>
              <a:t>tmax</a:t>
            </a:r>
            <a:r>
              <a:rPr lang="en-US" dirty="0" smtClean="0"/>
              <a:t> – 3</a:t>
            </a:r>
          </a:p>
          <a:p>
            <a:pPr lvl="1"/>
            <a:r>
              <a:rPr lang="en-US" dirty="0" smtClean="0"/>
              <a:t> node – 2</a:t>
            </a:r>
            <a:r>
              <a:rPr lang="ru-RU" dirty="0" smtClean="0"/>
              <a:t> </a:t>
            </a:r>
          </a:p>
          <a:p>
            <a:pPr lvl="1"/>
            <a:r>
              <a:rPr lang="ru-RU" dirty="0" smtClean="0"/>
              <a:t> </a:t>
            </a:r>
            <a:r>
              <a:rPr lang="en-US" dirty="0" err="1" smtClean="0"/>
              <a:t>tid</a:t>
            </a:r>
            <a:r>
              <a:rPr lang="en-US" dirty="0" smtClean="0"/>
              <a:t>, </a:t>
            </a:r>
            <a:r>
              <a:rPr lang="en-US" dirty="0" err="1" smtClean="0"/>
              <a:t>stack_top</a:t>
            </a:r>
            <a:r>
              <a:rPr lang="en-US" dirty="0" smtClean="0"/>
              <a:t> – 2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На практике удалось уложиться </a:t>
            </a:r>
            <a:r>
              <a:rPr lang="ru-RU" smtClean="0"/>
              <a:t>в 16!</a:t>
            </a:r>
            <a:endParaRPr lang="ru-RU" dirty="0" smtClean="0"/>
          </a:p>
          <a:p>
            <a:pPr lvl="1"/>
            <a:r>
              <a:rPr lang="ru-RU" dirty="0" smtClean="0"/>
              <a:t> Стек</a:t>
            </a:r>
            <a:r>
              <a:rPr lang="en-US" dirty="0" smtClean="0"/>
              <a:t>:</a:t>
            </a:r>
            <a:r>
              <a:rPr lang="ru-RU" dirty="0" smtClean="0"/>
              <a:t> локальная память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457200" y="1885950"/>
            <a:ext cx="8178800" cy="3471876"/>
          </a:xfrm>
        </p:spPr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Прямоугольник 54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 </a:t>
            </a:r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 </a:t>
            </a:r>
            <a:endParaRPr lang="ru-RU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rgbClr val="0070C0"/>
                </a:solidFill>
              </a:rPr>
              <a:t> R 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285852" y="2714620"/>
            <a:ext cx="3571900" cy="24288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L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70C0"/>
                </a:solidFill>
              </a:rPr>
              <a:t>R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1285852" y="4000504"/>
            <a:ext cx="3571900" cy="11430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LL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LLR, 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285852" y="4000504"/>
            <a:ext cx="2857520" cy="11430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LLL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LLR, 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2000232" y="4000504"/>
            <a:ext cx="2143140" cy="11430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LLLR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55" name="Соединительная линия уступом 54"/>
          <p:cNvCxnSpPr>
            <a:stCxn id="50" idx="1"/>
            <a:endCxn id="53" idx="1"/>
          </p:cNvCxnSpPr>
          <p:nvPr/>
        </p:nvCxnSpPr>
        <p:spPr bwMode="auto">
          <a:xfrm rot="10800000" flipV="1">
            <a:off x="642910" y="6113996"/>
            <a:ext cx="1588" cy="357190"/>
          </a:xfrm>
          <a:prstGeom prst="bentConnector3">
            <a:avLst>
              <a:gd name="adj1" fmla="val 1439546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4143372" y="4000504"/>
            <a:ext cx="714380" cy="11430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LLR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54" name="TextBox 53"/>
          <p:cNvSpPr txBox="1"/>
          <p:nvPr/>
        </p:nvSpPr>
        <p:spPr>
          <a:xfrm>
            <a:off x="3143240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Можно было бы остановиться!</a:t>
            </a:r>
            <a:endParaRPr lang="ru-RU" dirty="0"/>
          </a:p>
        </p:txBody>
      </p:sp>
      <p:cxnSp>
        <p:nvCxnSpPr>
          <p:cNvPr id="55" name="Соединительная линия уступом 54"/>
          <p:cNvCxnSpPr/>
          <p:nvPr/>
        </p:nvCxnSpPr>
        <p:spPr bwMode="auto">
          <a:xfrm rot="10800000" flipV="1">
            <a:off x="642910" y="6113996"/>
            <a:ext cx="1588" cy="357190"/>
          </a:xfrm>
          <a:prstGeom prst="bentConnector3">
            <a:avLst>
              <a:gd name="adj1" fmla="val 1439546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5214950"/>
            <a:ext cx="2500298" cy="138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4857752" y="2714620"/>
            <a:ext cx="2857520" cy="24288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r>
              <a:rPr lang="ru-RU" dirty="0" smtClean="0"/>
              <a:t> </a:t>
            </a:r>
            <a:r>
              <a:rPr lang="en-US" dirty="0" smtClean="0"/>
              <a:t>3</a:t>
            </a:r>
            <a:r>
              <a:rPr lang="ru-RU" dirty="0" smtClean="0"/>
              <a:t>.0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endParaRPr lang="ru-RU" dirty="0"/>
          </a:p>
        </p:txBody>
      </p:sp>
      <p:sp>
        <p:nvSpPr>
          <p:cNvPr id="16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r>
              <a:rPr lang="ru-RU" dirty="0" smtClean="0"/>
              <a:t> Старый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сохраняется</a:t>
            </a:r>
            <a:endParaRPr lang="en-US" dirty="0" smtClean="0"/>
          </a:p>
          <a:p>
            <a:r>
              <a:rPr lang="ru-RU" dirty="0" smtClean="0"/>
              <a:t> Новый </a:t>
            </a:r>
            <a:r>
              <a:rPr lang="en-US" dirty="0" smtClean="0"/>
              <a:t>API</a:t>
            </a:r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428595" y="5786454"/>
            <a:ext cx="2500330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Pointer (CUDA)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solidFill>
                  <a:srgbClr val="0000FF"/>
                </a:solidFill>
                <a:latin typeface="Times New Roman" pitchFamily="18" charset="-52"/>
              </a:rPr>
              <a:t>u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-52"/>
              </a:rPr>
              <a:t>int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*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gpu_values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-52"/>
              </a:rPr>
              <a:t>;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Прямоугольник 19"/>
          <p:cNvSpPr/>
          <p:nvPr/>
        </p:nvSpPr>
        <p:spPr bwMode="auto">
          <a:xfrm>
            <a:off x="428595" y="4000504"/>
            <a:ext cx="2500330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-52"/>
              </a:rPr>
              <a:t>CUDA Array;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cudaArray</a:t>
            </a:r>
            <a:r>
              <a:rPr lang="en-US" sz="2400" dirty="0" smtClean="0"/>
              <a:t> *</a:t>
            </a:r>
            <a:r>
              <a:rPr lang="en-US" sz="2400" dirty="0" err="1" smtClean="0"/>
              <a:t>arr</a:t>
            </a:r>
            <a:r>
              <a:rPr lang="en-US" sz="2400" dirty="0" smtClean="0"/>
              <a:t>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-52"/>
            </a:endParaRPr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3143239" y="5072074"/>
            <a:ext cx="3214710" cy="64294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/>
              <a:t>cudaGraphicsResource</a:t>
            </a:r>
            <a:endParaRPr lang="en-US" sz="2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Times New Roman" pitchFamily="18" charset="-52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2000240"/>
            <a:ext cx="388901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Соединительная линия уступом 27"/>
          <p:cNvCxnSpPr>
            <a:stCxn id="24" idx="0"/>
            <a:endCxn id="20" idx="3"/>
          </p:cNvCxnSpPr>
          <p:nvPr/>
        </p:nvCxnSpPr>
        <p:spPr bwMode="auto">
          <a:xfrm rot="16200000" flipV="1">
            <a:off x="3518289" y="3839768"/>
            <a:ext cx="642942" cy="182166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Соединительная линия уступом 32"/>
          <p:cNvCxnSpPr>
            <a:stCxn id="24" idx="2"/>
            <a:endCxn id="19" idx="3"/>
          </p:cNvCxnSpPr>
          <p:nvPr/>
        </p:nvCxnSpPr>
        <p:spPr bwMode="auto">
          <a:xfrm rot="5400000">
            <a:off x="3589727" y="5054215"/>
            <a:ext cx="500066" cy="182166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Прямая со стрелкой 41"/>
          <p:cNvCxnSpPr/>
          <p:nvPr/>
        </p:nvCxnSpPr>
        <p:spPr bwMode="auto">
          <a:xfrm rot="5400000">
            <a:off x="4214810" y="3786190"/>
            <a:ext cx="2214578" cy="3571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Прямая со стрелкой 46"/>
          <p:cNvCxnSpPr/>
          <p:nvPr/>
        </p:nvCxnSpPr>
        <p:spPr bwMode="auto">
          <a:xfrm rot="10800000" flipV="1">
            <a:off x="6357950" y="4071942"/>
            <a:ext cx="1857388" cy="1000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Прямоугольник 52"/>
          <p:cNvSpPr/>
          <p:nvPr/>
        </p:nvSpPr>
        <p:spPr bwMode="auto">
          <a:xfrm>
            <a:off x="6786578" y="5072074"/>
            <a:ext cx="2071702" cy="85725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-52"/>
              </a:rPr>
              <a:t>FBO (</a:t>
            </a:r>
            <a:r>
              <a:rPr lang="en-US" sz="2400" dirty="0" err="1" smtClean="0">
                <a:latin typeface="Times New Roman" pitchFamily="18" charset="-52"/>
              </a:rPr>
              <a:t>renderbuffer</a:t>
            </a:r>
            <a:r>
              <a:rPr lang="en-US" sz="2400" dirty="0" smtClean="0">
                <a:latin typeface="Times New Roman" pitchFamily="18" charset="-52"/>
              </a:rPr>
              <a:t>)</a:t>
            </a:r>
          </a:p>
        </p:txBody>
      </p:sp>
      <p:cxnSp>
        <p:nvCxnSpPr>
          <p:cNvPr id="54" name="Прямая со стрелкой 53"/>
          <p:cNvCxnSpPr>
            <a:stCxn id="53" idx="1"/>
            <a:endCxn id="24" idx="3"/>
          </p:cNvCxnSpPr>
          <p:nvPr/>
        </p:nvCxnSpPr>
        <p:spPr bwMode="auto">
          <a:xfrm rot="10800000">
            <a:off x="6357950" y="5393546"/>
            <a:ext cx="428629" cy="1071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Прямая со стрелкой 59"/>
          <p:cNvCxnSpPr/>
          <p:nvPr/>
        </p:nvCxnSpPr>
        <p:spPr bwMode="auto">
          <a:xfrm rot="5400000">
            <a:off x="5464975" y="3178967"/>
            <a:ext cx="2214578" cy="15716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RR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4857752" y="2714620"/>
            <a:ext cx="2000264" cy="24288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RL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54" name="Соединительная линия уступом 53"/>
          <p:cNvCxnSpPr/>
          <p:nvPr/>
        </p:nvCxnSpPr>
        <p:spPr bwMode="auto">
          <a:xfrm rot="10800000" flipV="1">
            <a:off x="642910" y="6113996"/>
            <a:ext cx="1588" cy="357190"/>
          </a:xfrm>
          <a:prstGeom prst="bentConnector3">
            <a:avLst>
              <a:gd name="adj1" fmla="val 1439546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858016" y="2714620"/>
            <a:ext cx="857256" cy="24288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RR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</a:t>
            </a:r>
            <a:r>
              <a:rPr lang="ru-RU" dirty="0" smtClean="0"/>
              <a:t>деревья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траверса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5852" y="2714620"/>
            <a:ext cx="6429420" cy="24288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 bwMode="auto">
          <a:xfrm>
            <a:off x="6929454" y="29289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 bwMode="auto">
          <a:xfrm>
            <a:off x="7081854" y="308133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 bwMode="auto">
          <a:xfrm>
            <a:off x="7072330" y="385762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 bwMode="auto">
          <a:xfrm>
            <a:off x="6858016" y="350043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 bwMode="auto">
          <a:xfrm>
            <a:off x="707233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Равнобедренный треугольник 9"/>
          <p:cNvSpPr/>
          <p:nvPr/>
        </p:nvSpPr>
        <p:spPr bwMode="auto">
          <a:xfrm>
            <a:off x="6858016" y="464344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 bwMode="auto">
          <a:xfrm>
            <a:off x="7429520" y="357187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Равнобедренный треугольник 11"/>
          <p:cNvSpPr/>
          <p:nvPr/>
        </p:nvSpPr>
        <p:spPr bwMode="auto">
          <a:xfrm>
            <a:off x="2643174" y="271462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3" name="Равнобедренный треугольник 12"/>
          <p:cNvSpPr/>
          <p:nvPr/>
        </p:nvSpPr>
        <p:spPr bwMode="auto">
          <a:xfrm>
            <a:off x="1714480" y="485776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4" name="Равнобедренный треугольник 13"/>
          <p:cNvSpPr/>
          <p:nvPr/>
        </p:nvSpPr>
        <p:spPr bwMode="auto">
          <a:xfrm>
            <a:off x="1285852" y="407194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5" name="Равнобедренный треугольник 14"/>
          <p:cNvSpPr/>
          <p:nvPr/>
        </p:nvSpPr>
        <p:spPr bwMode="auto">
          <a:xfrm>
            <a:off x="2428860" y="285749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6" name="Равнобедренный треугольник 15"/>
          <p:cNvSpPr/>
          <p:nvPr/>
        </p:nvSpPr>
        <p:spPr bwMode="auto">
          <a:xfrm>
            <a:off x="150016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 bwMode="auto">
          <a:xfrm>
            <a:off x="1428728" y="364331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8" name="Равнобедренный треугольник 17"/>
          <p:cNvSpPr/>
          <p:nvPr/>
        </p:nvSpPr>
        <p:spPr bwMode="auto">
          <a:xfrm>
            <a:off x="2643174" y="300037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9" name="Равнобедренный треугольник 18"/>
          <p:cNvSpPr/>
          <p:nvPr/>
        </p:nvSpPr>
        <p:spPr bwMode="auto">
          <a:xfrm>
            <a:off x="1714480" y="442913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 bwMode="auto">
          <a:xfrm>
            <a:off x="457200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 bwMode="auto">
          <a:xfrm>
            <a:off x="4357686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 bwMode="auto">
          <a:xfrm>
            <a:off x="4500562" y="4500570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 bwMode="auto">
          <a:xfrm>
            <a:off x="4214810" y="457200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4" name="Равнобедренный треугольник 23"/>
          <p:cNvSpPr/>
          <p:nvPr/>
        </p:nvSpPr>
        <p:spPr bwMode="auto">
          <a:xfrm>
            <a:off x="4500562" y="471488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 bwMode="auto">
          <a:xfrm>
            <a:off x="4143372" y="4786322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 bwMode="auto">
          <a:xfrm>
            <a:off x="4214810" y="421481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7" name="Равнобедренный треугольник 26"/>
          <p:cNvSpPr/>
          <p:nvPr/>
        </p:nvSpPr>
        <p:spPr bwMode="auto">
          <a:xfrm>
            <a:off x="4357686" y="4000504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8" name="Равнобедренный треугольник 27"/>
          <p:cNvSpPr/>
          <p:nvPr/>
        </p:nvSpPr>
        <p:spPr bwMode="auto">
          <a:xfrm>
            <a:off x="2857488" y="3143248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29" name="Равнобедренный треугольник 28"/>
          <p:cNvSpPr/>
          <p:nvPr/>
        </p:nvSpPr>
        <p:spPr bwMode="auto">
          <a:xfrm>
            <a:off x="6929454" y="4286256"/>
            <a:ext cx="285752" cy="28575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rot="5400000">
            <a:off x="3644100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 rot="10800000">
            <a:off x="1285852" y="4000504"/>
            <a:ext cx="35719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rot="5400000">
            <a:off x="5644364" y="3928272"/>
            <a:ext cx="242889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rot="10800000">
            <a:off x="6858016" y="4143380"/>
            <a:ext cx="857256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rot="5400000">
            <a:off x="357266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Прямая соединительная линия 34"/>
          <p:cNvCxnSpPr>
            <a:endCxn id="13" idx="4"/>
          </p:cNvCxnSpPr>
          <p:nvPr/>
        </p:nvCxnSpPr>
        <p:spPr bwMode="auto">
          <a:xfrm rot="5400000">
            <a:off x="1429522" y="4571214"/>
            <a:ext cx="114300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Прямая соединительная линия 35"/>
          <p:cNvCxnSpPr/>
          <p:nvPr/>
        </p:nvCxnSpPr>
        <p:spPr bwMode="auto">
          <a:xfrm rot="5400000">
            <a:off x="2501092" y="3356768"/>
            <a:ext cx="128588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Прямая соединительная линия 36"/>
          <p:cNvCxnSpPr/>
          <p:nvPr/>
        </p:nvCxnSpPr>
        <p:spPr bwMode="auto">
          <a:xfrm rot="10800000">
            <a:off x="1285852" y="3429000"/>
            <a:ext cx="1857388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Прямая соединительная линия 37"/>
          <p:cNvCxnSpPr/>
          <p:nvPr/>
        </p:nvCxnSpPr>
        <p:spPr bwMode="auto">
          <a:xfrm rot="5400000">
            <a:off x="2072464" y="3071016"/>
            <a:ext cx="71438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72132" y="35718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72330" y="278605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421481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RRL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43306" y="314324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14810" y="435769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852" y="4643446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4612" y="4357694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LLLR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43108" y="350043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585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LRLRL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7422" y="2857496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LRLRR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 bwMode="auto">
          <a:xfrm flipV="1">
            <a:off x="1785918" y="2643182"/>
            <a:ext cx="6143668" cy="27860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42910" y="592933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858016" y="2714620"/>
            <a:ext cx="857256" cy="1428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642910" y="628652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узел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RRR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54" name="TextBox 53"/>
          <p:cNvSpPr txBox="1"/>
          <p:nvPr/>
        </p:nvSpPr>
        <p:spPr>
          <a:xfrm>
            <a:off x="3071802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Конец, результат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70C0"/>
                </a:solidFill>
              </a:rPr>
              <a:t>LLR, RRR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5214950"/>
            <a:ext cx="2500298" cy="138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</a:t>
            </a:r>
            <a:r>
              <a:rPr lang="ru-RU" dirty="0" smtClean="0"/>
              <a:t>роизводителность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0" y="1885950"/>
            <a:ext cx="8636000" cy="390050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Persistent threads</a:t>
            </a:r>
            <a:endParaRPr lang="ru-RU" sz="2000" dirty="0" smtClean="0"/>
          </a:p>
          <a:p>
            <a:pPr>
              <a:buNone/>
            </a:pPr>
            <a:r>
              <a:rPr lang="ru-RU" sz="2000" dirty="0" smtClean="0">
                <a:solidFill>
                  <a:srgbClr val="0000FF"/>
                </a:solidFill>
              </a:rPr>
              <a:t>__</a:t>
            </a:r>
            <a:r>
              <a:rPr lang="en-US" sz="2000" dirty="0" smtClean="0">
                <a:solidFill>
                  <a:srgbClr val="0000FF"/>
                </a:solidFill>
              </a:rPr>
              <a:t>global__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</a:t>
            </a:r>
            <a:r>
              <a:rPr lang="en-US" sz="2000" dirty="0" err="1" smtClean="0"/>
              <a:t>my_kernel</a:t>
            </a:r>
            <a:r>
              <a:rPr lang="en-US" sz="2000" dirty="0" smtClean="0"/>
              <a:t>() </a:t>
            </a:r>
          </a:p>
          <a:p>
            <a:pPr>
              <a:buNone/>
            </a:pPr>
            <a:r>
              <a:rPr lang="en-US" sz="2000" dirty="0" smtClean="0"/>
              <a:t>{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	</a:t>
            </a:r>
            <a:r>
              <a:rPr lang="en-US" sz="2000" dirty="0" smtClean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or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</a:t>
            </a:r>
            <a:r>
              <a:rPr lang="en-US" sz="2000" dirty="0" smtClean="0"/>
              <a:t>warp = 0; </a:t>
            </a:r>
            <a:r>
              <a:rPr lang="en-US" sz="2000" dirty="0" err="1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warp &lt; 16; warp++</a:t>
            </a:r>
            <a:r>
              <a:rPr lang="en-US" sz="2000" dirty="0" smtClean="0"/>
              <a:t>)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smtClean="0"/>
              <a:t>{</a:t>
            </a:r>
            <a:endParaRPr lang="ru-RU" sz="2000" dirty="0" smtClean="0"/>
          </a:p>
          <a:p>
            <a:pPr>
              <a:buNone/>
            </a:pPr>
            <a:r>
              <a:rPr lang="ru-RU" sz="2000" dirty="0" smtClean="0"/>
              <a:t>	</a:t>
            </a:r>
            <a:r>
              <a:rPr lang="ru-RU" sz="2000" dirty="0" smtClean="0"/>
              <a:t>	</a:t>
            </a:r>
            <a:r>
              <a:rPr lang="en-US" sz="2000" dirty="0" err="1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tid</a:t>
            </a:r>
            <a:r>
              <a:rPr lang="en-US" sz="2000" dirty="0" smtClean="0"/>
              <a:t> = </a:t>
            </a:r>
            <a:r>
              <a:rPr lang="en-US" sz="2000" dirty="0" err="1" smtClean="0"/>
              <a:t>blockDim.x</a:t>
            </a:r>
            <a:r>
              <a:rPr lang="en-US" sz="2000" dirty="0" smtClean="0"/>
              <a:t>*</a:t>
            </a:r>
            <a:r>
              <a:rPr lang="en-US" sz="2000" dirty="0" err="1" smtClean="0"/>
              <a:t>blockIdx.x</a:t>
            </a:r>
            <a:r>
              <a:rPr lang="en-US" sz="2000" dirty="0" smtClean="0"/>
              <a:t> + </a:t>
            </a:r>
            <a:r>
              <a:rPr lang="en-US" sz="2000" dirty="0" err="1" smtClean="0"/>
              <a:t>threadIdx.x</a:t>
            </a:r>
            <a:r>
              <a:rPr lang="en-US" sz="2000" dirty="0" smtClean="0"/>
              <a:t> + </a:t>
            </a:r>
            <a:r>
              <a:rPr lang="en-US" sz="2000" dirty="0" smtClean="0"/>
              <a:t>warp*step</a:t>
            </a:r>
            <a:r>
              <a:rPr lang="en-US" sz="2000" dirty="0" smtClean="0"/>
              <a:t>;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	… </a:t>
            </a:r>
            <a:r>
              <a:rPr lang="en-US" sz="2000" dirty="0" smtClean="0">
                <a:solidFill>
                  <a:srgbClr val="00B050"/>
                </a:solidFill>
              </a:rPr>
              <a:t>//</a:t>
            </a:r>
            <a:r>
              <a:rPr lang="ru-RU" sz="2000" dirty="0" smtClean="0">
                <a:solidFill>
                  <a:srgbClr val="00B050"/>
                </a:solidFill>
              </a:rPr>
              <a:t> тут код вашего к</a:t>
            </a:r>
            <a:r>
              <a:rPr lang="ru-RU" sz="2000" dirty="0" smtClean="0">
                <a:solidFill>
                  <a:srgbClr val="00B050"/>
                </a:solidFill>
              </a:rPr>
              <a:t>ё</a:t>
            </a:r>
            <a:r>
              <a:rPr lang="ru-RU" sz="2000" dirty="0" smtClean="0">
                <a:solidFill>
                  <a:srgbClr val="00B050"/>
                </a:solidFill>
              </a:rPr>
              <a:t>рнела</a:t>
            </a:r>
            <a:endParaRPr lang="en-US" sz="2000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000" dirty="0" smtClean="0"/>
              <a:t>	}</a:t>
            </a:r>
          </a:p>
          <a:p>
            <a:pPr>
              <a:buNone/>
            </a:pPr>
            <a:r>
              <a:rPr lang="en-US" sz="2000" dirty="0" smtClean="0"/>
              <a:t>}</a:t>
            </a:r>
            <a:endParaRPr lang="ru-RU" sz="200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285720" y="5572140"/>
            <a:ext cx="8429684" cy="5000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5720" y="6215082"/>
            <a:ext cx="714380" cy="7143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71868" y="6215082"/>
            <a:ext cx="714380" cy="7143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29454" y="6215082"/>
            <a:ext cx="714380" cy="7143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-52"/>
            </a:endParaRPr>
          </a:p>
        </p:txBody>
      </p:sp>
      <p:cxnSp>
        <p:nvCxnSpPr>
          <p:cNvPr id="14" name="Elbow Connector 13"/>
          <p:cNvCxnSpPr>
            <a:stCxn id="10" idx="3"/>
            <a:endCxn id="11" idx="2"/>
          </p:cNvCxnSpPr>
          <p:nvPr/>
        </p:nvCxnSpPr>
        <p:spPr bwMode="auto">
          <a:xfrm>
            <a:off x="1000100" y="6250801"/>
            <a:ext cx="2928958" cy="35719"/>
          </a:xfrm>
          <a:prstGeom prst="bentConnector4">
            <a:avLst>
              <a:gd name="adj1" fmla="val 43902"/>
              <a:gd name="adj2" fmla="val 739996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hape 15"/>
          <p:cNvCxnSpPr>
            <a:stCxn id="11" idx="3"/>
            <a:endCxn id="12" idx="2"/>
          </p:cNvCxnSpPr>
          <p:nvPr/>
        </p:nvCxnSpPr>
        <p:spPr bwMode="auto">
          <a:xfrm>
            <a:off x="4286248" y="6250801"/>
            <a:ext cx="3000396" cy="35719"/>
          </a:xfrm>
          <a:prstGeom prst="bentConnector4">
            <a:avLst>
              <a:gd name="adj1" fmla="val 44048"/>
              <a:gd name="adj2" fmla="val 739996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</a:t>
            </a:r>
            <a:r>
              <a:rPr lang="ru-RU" dirty="0" smtClean="0"/>
              <a:t>роизводителность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0" y="1885950"/>
            <a:ext cx="8636000" cy="4171950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Conference Room (281K</a:t>
            </a:r>
            <a:r>
              <a:rPr lang="ru-RU" dirty="0" smtClean="0"/>
              <a:t> треугольников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smtClean="0"/>
              <a:t>~</a:t>
            </a:r>
            <a:r>
              <a:rPr lang="ru-RU" dirty="0" smtClean="0"/>
              <a:t>40</a:t>
            </a:r>
            <a:r>
              <a:rPr lang="en-US" dirty="0" smtClean="0"/>
              <a:t>M</a:t>
            </a:r>
            <a:r>
              <a:rPr lang="ru-RU" dirty="0" smtClean="0"/>
              <a:t> лучей в секунду на </a:t>
            </a:r>
            <a:r>
              <a:rPr lang="en-US" dirty="0" smtClean="0"/>
              <a:t>GTX260</a:t>
            </a:r>
            <a:endParaRPr lang="en-US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3143248"/>
            <a:ext cx="4214841" cy="314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143248"/>
            <a:ext cx="420694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Производителность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0" y="1885950"/>
            <a:ext cx="8636000" cy="4171950"/>
          </a:xfrm>
        </p:spPr>
        <p:txBody>
          <a:bodyPr/>
          <a:lstStyle/>
          <a:p>
            <a:r>
              <a:rPr lang="ru-RU" dirty="0" smtClean="0"/>
              <a:t> Стулья (</a:t>
            </a:r>
            <a:r>
              <a:rPr lang="en-US" dirty="0" smtClean="0"/>
              <a:t>1.5M </a:t>
            </a:r>
            <a:r>
              <a:rPr lang="ru-RU" dirty="0" smtClean="0"/>
              <a:t>треугольников)</a:t>
            </a:r>
            <a:endParaRPr lang="en-US" dirty="0" smtClean="0"/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2500306"/>
            <a:ext cx="507209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Производительность</a:t>
            </a:r>
            <a:endParaRPr lang="ru-RU" dirty="0"/>
          </a:p>
        </p:txBody>
      </p:sp>
      <p:graphicFrame>
        <p:nvGraphicFramePr>
          <p:cNvPr id="4" name="Диаграмма 3"/>
          <p:cNvGraphicFramePr/>
          <p:nvPr/>
        </p:nvGraphicFramePr>
        <p:xfrm>
          <a:off x="857224" y="1643050"/>
          <a:ext cx="7429552" cy="5072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2000240"/>
            <a:ext cx="178595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 </a:t>
            </a:r>
            <a:r>
              <a:rPr lang="en-US" dirty="0" err="1" smtClean="0"/>
              <a:t>vs</a:t>
            </a:r>
            <a:r>
              <a:rPr lang="en-US" dirty="0" smtClean="0"/>
              <a:t> BVH</a:t>
            </a:r>
            <a:r>
              <a:rPr lang="ru-RU" dirty="0" smtClean="0"/>
              <a:t> на</a:t>
            </a:r>
            <a:r>
              <a:rPr lang="en-US" dirty="0" smtClean="0"/>
              <a:t> CUDA</a:t>
            </a:r>
            <a:endParaRPr lang="ru-RU" dirty="0"/>
          </a:p>
        </p:txBody>
      </p:sp>
      <p:sp>
        <p:nvSpPr>
          <p:cNvPr id="42" name="Содержимое 41"/>
          <p:cNvSpPr>
            <a:spLocks noGrp="1"/>
          </p:cNvSpPr>
          <p:nvPr>
            <p:ph idx="1"/>
          </p:nvPr>
        </p:nvSpPr>
        <p:spPr>
          <a:xfrm>
            <a:off x="0" y="1885950"/>
            <a:ext cx="8636000" cy="4171950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dirty="0" smtClean="0"/>
              <a:t>BVH</a:t>
            </a:r>
            <a:r>
              <a:rPr lang="ru-RU" dirty="0" smtClean="0"/>
              <a:t> со стеком на локальной памяти</a:t>
            </a:r>
            <a:endParaRPr lang="en-US" dirty="0" smtClean="0"/>
          </a:p>
          <a:p>
            <a:pPr lvl="1"/>
            <a:r>
              <a:rPr lang="ru-RU" dirty="0" smtClean="0"/>
              <a:t> Покрывается латентность текстурной памяти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Меньше глубина</a:t>
            </a:r>
          </a:p>
          <a:p>
            <a:pPr lvl="1"/>
            <a:r>
              <a:rPr lang="ru-RU" dirty="0" smtClean="0"/>
              <a:t> Лишние плоскости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ru-RU" dirty="0" smtClean="0"/>
          </a:p>
          <a:p>
            <a:pPr lvl="1"/>
            <a:r>
              <a:rPr lang="ru-RU" dirty="0" smtClean="0"/>
              <a:t> Экономит регистры</a:t>
            </a:r>
          </a:p>
          <a:p>
            <a:pPr lvl="1"/>
            <a:r>
              <a:rPr lang="ru-RU" dirty="0" smtClean="0"/>
              <a:t> Можно эффективнее задействовать кэш?</a:t>
            </a:r>
          </a:p>
          <a:p>
            <a:pPr lvl="1"/>
            <a:r>
              <a:rPr lang="en-US" dirty="0" smtClean="0"/>
              <a:t> 1 mad</a:t>
            </a:r>
            <a:r>
              <a:rPr lang="ru-RU" dirty="0" smtClean="0"/>
              <a:t> и пара ветвлений на одну </a:t>
            </a:r>
            <a:r>
              <a:rPr lang="en-US" dirty="0" smtClean="0"/>
              <a:t>tex1Dfetch</a:t>
            </a:r>
            <a:endParaRPr lang="ru-RU" dirty="0" smtClean="0"/>
          </a:p>
        </p:txBody>
      </p:sp>
      <p:sp>
        <p:nvSpPr>
          <p:cNvPr id="4" name="Овал 3"/>
          <p:cNvSpPr/>
          <p:nvPr/>
        </p:nvSpPr>
        <p:spPr>
          <a:xfrm>
            <a:off x="8072462" y="378619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6929454" y="328612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929454" y="4143380"/>
            <a:ext cx="500066" cy="4286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000760" y="3714752"/>
            <a:ext cx="214314" cy="2143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214942" y="3714752"/>
            <a:ext cx="1000132" cy="11430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929454" y="3286124"/>
            <a:ext cx="1428760" cy="12858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214942" y="3286124"/>
            <a:ext cx="3143272" cy="1571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214942" y="4286256"/>
            <a:ext cx="571504" cy="5715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12" name="Содержимое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dirty="0" err="1" smtClean="0"/>
              <a:t>interop</a:t>
            </a:r>
            <a:endParaRPr lang="en-US" dirty="0" smtClean="0"/>
          </a:p>
          <a:p>
            <a:pPr lvl="1"/>
            <a:r>
              <a:rPr lang="ru-RU" dirty="0" smtClean="0"/>
              <a:t> текстуры,</a:t>
            </a:r>
            <a:r>
              <a:rPr lang="en-US" dirty="0" smtClean="0"/>
              <a:t> PBO, VBO, FBO</a:t>
            </a:r>
          </a:p>
          <a:p>
            <a:r>
              <a:rPr lang="en-US" dirty="0" smtClean="0"/>
              <a:t>Occupancy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Оптимизации по локальным переменным</a:t>
            </a:r>
          </a:p>
          <a:p>
            <a:pPr lvl="1"/>
            <a:r>
              <a:rPr lang="ru-RU" dirty="0" smtClean="0"/>
              <a:t> </a:t>
            </a:r>
            <a:r>
              <a:rPr lang="en-US" dirty="0" err="1" smtClean="0"/>
              <a:t>Uber</a:t>
            </a:r>
            <a:r>
              <a:rPr lang="en-US" dirty="0" smtClean="0"/>
              <a:t> kernel</a:t>
            </a:r>
          </a:p>
          <a:p>
            <a:pPr lvl="1"/>
            <a:r>
              <a:rPr lang="en-US" dirty="0" smtClean="0"/>
              <a:t> Separate kernel</a:t>
            </a:r>
          </a:p>
          <a:p>
            <a:r>
              <a:rPr lang="en-US" dirty="0" smtClean="0"/>
              <a:t>Persistent threads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857364"/>
            <a:ext cx="329444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1714488"/>
            <a:ext cx="4071966" cy="305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4857760"/>
            <a:ext cx="192882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4857760"/>
            <a:ext cx="1937251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985822"/>
          </a:xfrm>
        </p:spPr>
        <p:txBody>
          <a:bodyPr/>
          <a:lstStyle/>
          <a:p>
            <a:r>
              <a:rPr lang="en-US" dirty="0" smtClean="0"/>
              <a:t>OpenGL 3.0 </a:t>
            </a:r>
            <a:r>
              <a:rPr lang="en-US" dirty="0" err="1" smtClean="0"/>
              <a:t>interop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85860"/>
            <a:ext cx="9001156" cy="5572140"/>
          </a:xfrm>
        </p:spPr>
        <p:txBody>
          <a:bodyPr/>
          <a:lstStyle/>
          <a:p>
            <a:pPr>
              <a:buNone/>
            </a:pPr>
            <a:r>
              <a:rPr lang="en-US" sz="2000" dirty="0" err="1" smtClean="0">
                <a:solidFill>
                  <a:srgbClr val="0000FF"/>
                </a:solidFill>
              </a:rPr>
              <a:t>GLuint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/>
              <a:t>tex_id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9900CC"/>
                </a:solidFill>
              </a:rPr>
              <a:t>glGenTextures</a:t>
            </a:r>
            <a:r>
              <a:rPr lang="en-US" sz="2000" dirty="0" smtClean="0"/>
              <a:t>(1, &amp; </a:t>
            </a:r>
            <a:r>
              <a:rPr lang="en-US" sz="2000" dirty="0" err="1" smtClean="0"/>
              <a:t>tex_id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smtClean="0"/>
              <a:t>…</a:t>
            </a:r>
            <a:endParaRPr lang="en-US" sz="2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dirty="0" err="1" smtClean="0">
                <a:solidFill>
                  <a:srgbClr val="0000FF"/>
                </a:solidFill>
              </a:rPr>
              <a:t>struct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cudaGraphicsResource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*</a:t>
            </a:r>
            <a:r>
              <a:rPr lang="en-US" sz="2000" dirty="0" err="1" smtClean="0"/>
              <a:t>tex_resource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cudaGraphicsGLRegisterImage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(&amp;</a:t>
            </a:r>
            <a:r>
              <a:rPr lang="en-US" sz="2000" dirty="0" err="1" smtClean="0"/>
              <a:t>tex_resource</a:t>
            </a:r>
            <a:r>
              <a:rPr lang="en-US" sz="2000" dirty="0" smtClean="0"/>
              <a:t>, </a:t>
            </a:r>
            <a:r>
              <a:rPr lang="en-US" sz="2000" dirty="0" err="1" smtClean="0"/>
              <a:t>tex_id</a:t>
            </a:r>
            <a:r>
              <a:rPr lang="en-US" sz="2000" dirty="0" smtClean="0"/>
              <a:t>, 					GL_TEXTURE_2D, </a:t>
            </a:r>
            <a:r>
              <a:rPr lang="en-US" sz="2000" dirty="0" err="1" smtClean="0"/>
              <a:t>cudaGraphicsMapFlagsReadOnly</a:t>
            </a:r>
            <a:r>
              <a:rPr lang="en-US" sz="2000" dirty="0" smtClean="0"/>
              <a:t>);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cudaGraphicsMapResources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(1, &amp; </a:t>
            </a:r>
            <a:r>
              <a:rPr lang="en-US" sz="2000" dirty="0" err="1" smtClean="0"/>
              <a:t>tex_resource</a:t>
            </a:r>
            <a:r>
              <a:rPr lang="en-US" sz="2000" dirty="0" smtClean="0"/>
              <a:t>, 0);</a:t>
            </a:r>
          </a:p>
          <a:p>
            <a:pPr>
              <a:buNone/>
            </a:pPr>
            <a:endParaRPr lang="en-US" sz="2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dirty="0" err="1" smtClean="0">
                <a:solidFill>
                  <a:srgbClr val="0000FF"/>
                </a:solidFill>
              </a:rPr>
              <a:t>cudaArray</a:t>
            </a:r>
            <a:r>
              <a:rPr lang="en-US" sz="2000" dirty="0" smtClean="0"/>
              <a:t> *</a:t>
            </a:r>
            <a:r>
              <a:rPr lang="en-US" sz="2000" dirty="0" err="1" smtClean="0"/>
              <a:t>array_ptr</a:t>
            </a:r>
            <a:r>
              <a:rPr lang="en-US" sz="2000" dirty="0" smtClean="0"/>
              <a:t>;</a:t>
            </a: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cudaGraphicsSubResourceGetMappedArray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(&amp;</a:t>
            </a:r>
            <a:r>
              <a:rPr lang="en-US" sz="2000" dirty="0" err="1" smtClean="0"/>
              <a:t>array_ptr</a:t>
            </a:r>
            <a:r>
              <a:rPr lang="en-US" sz="2000" dirty="0" smtClean="0"/>
              <a:t>, </a:t>
            </a:r>
            <a:r>
              <a:rPr lang="en-US" sz="2000" dirty="0" err="1" smtClean="0"/>
              <a:t>tex_resource</a:t>
            </a:r>
            <a:r>
              <a:rPr lang="en-US" sz="2000" dirty="0" smtClean="0"/>
              <a:t>, 0, 0);</a:t>
            </a:r>
          </a:p>
          <a:p>
            <a:pPr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cudaMemcpyToArray</a:t>
            </a:r>
            <a:r>
              <a:rPr lang="en-US" sz="2000" dirty="0" smtClean="0"/>
              <a:t>(array_ptr,0, 0,dest,size,cudaMemcpyDeviceToDevice);</a:t>
            </a:r>
          </a:p>
          <a:p>
            <a:pPr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2000" dirty="0" err="1" smtClean="0">
                <a:solidFill>
                  <a:srgbClr val="C00000"/>
                </a:solidFill>
              </a:rPr>
              <a:t>cudaGraphicsUnmapResources</a:t>
            </a:r>
            <a:r>
              <a:rPr lang="en-US" sz="2000" dirty="0" smtClean="0"/>
              <a:t>(1, &amp; </a:t>
            </a:r>
            <a:r>
              <a:rPr lang="en-US" sz="2000" dirty="0" err="1" smtClean="0"/>
              <a:t>tex_resource</a:t>
            </a:r>
            <a:r>
              <a:rPr lang="en-US" sz="2000" dirty="0" smtClean="0"/>
              <a:t>, 0);</a:t>
            </a:r>
          </a:p>
          <a:p>
            <a:pPr>
              <a:buNone/>
            </a:pPr>
            <a:endParaRPr lang="ru-RU" sz="2000" dirty="0" smtClean="0">
              <a:solidFill>
                <a:srgbClr val="0000F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3831" y="1643050"/>
            <a:ext cx="5307325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857364"/>
            <a:ext cx="329444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C:\Documents and Settings\akharlamov\Local Settings\Temporary Internet Files\Content.IE5\FJ5MEQN3\MCj0431548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643182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Фотореалистичный синтез изображений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pPr algn="ctr"/>
            <a:r>
              <a:rPr lang="en-US" dirty="0" smtClean="0"/>
              <a:t>POV-Ray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786058"/>
            <a:ext cx="419103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2786058"/>
            <a:ext cx="4714876" cy="314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14290"/>
            <a:ext cx="1381128" cy="8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da_lect">
  <a:themeElements>
    <a:clrScheme name="Современный портрет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Современный портрет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-5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-52"/>
          </a:defRPr>
        </a:defPPr>
      </a:lstStyle>
    </a:lnDef>
  </a:objectDefaults>
  <a:extraClrSchemeLst>
    <a:extraClrScheme>
      <a:clrScheme name="Современный портрет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овременный портрет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овременный портрет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овременный портрет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овременный портрет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овременный портрет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овременный портрет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2787</TotalTime>
  <Words>2241</Words>
  <Application>Microsoft Office PowerPoint</Application>
  <PresentationFormat>On-screen Show (4:3)</PresentationFormat>
  <Paragraphs>832</Paragraphs>
  <Slides>81</Slides>
  <Notes>65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cuda_lect</vt:lpstr>
      <vt:lpstr>Формула</vt:lpstr>
      <vt:lpstr>трассировка лучей на CUDA</vt:lpstr>
      <vt:lpstr>План</vt:lpstr>
      <vt:lpstr>OpenGL interop</vt:lpstr>
      <vt:lpstr>OpenGL 2.0 interop</vt:lpstr>
      <vt:lpstr>OpenGL 2.0 interop</vt:lpstr>
      <vt:lpstr>OpenGL 2.0 interop</vt:lpstr>
      <vt:lpstr>OpenGL 3.0 interop</vt:lpstr>
      <vt:lpstr>OpenGL 3.0 interop</vt:lpstr>
      <vt:lpstr>Ray Tracing</vt:lpstr>
      <vt:lpstr>Ray Tracing</vt:lpstr>
      <vt:lpstr>Real Time Ray Tracing</vt:lpstr>
      <vt:lpstr>Ray Tracing</vt:lpstr>
      <vt:lpstr>Обратная трассировка лучей</vt:lpstr>
      <vt:lpstr>Ray Tracing</vt:lpstr>
      <vt:lpstr>Ray Tracing</vt:lpstr>
      <vt:lpstr>Пересечение луча и треугольника</vt:lpstr>
      <vt:lpstr>Пересечение луча и треугольника</vt:lpstr>
      <vt:lpstr>Пересечение луча и треугольника</vt:lpstr>
      <vt:lpstr>Пересечение луча и треугольника</vt:lpstr>
      <vt:lpstr>Пересечение луча и треугольника</vt:lpstr>
      <vt:lpstr>Другие примитивы</vt:lpstr>
      <vt:lpstr>Occupancy</vt:lpstr>
      <vt:lpstr>Occupancy</vt:lpstr>
      <vt:lpstr>Пересечение луча и треугольника</vt:lpstr>
      <vt:lpstr>Пересечение луча и треугольника</vt:lpstr>
      <vt:lpstr>Пересечение луча и треугольника</vt:lpstr>
      <vt:lpstr>Пересечение луча и треугольника</vt:lpstr>
      <vt:lpstr>Экономия регистров</vt:lpstr>
      <vt:lpstr>Экономия регистров</vt:lpstr>
      <vt:lpstr>Архитектура</vt:lpstr>
      <vt:lpstr>Архитектура</vt:lpstr>
      <vt:lpstr>Архитектура</vt:lpstr>
      <vt:lpstr>Slide 33</vt:lpstr>
      <vt:lpstr>Регулярная сетка</vt:lpstr>
      <vt:lpstr>Регулярная сетка</vt:lpstr>
      <vt:lpstr>Регулярная сетка</vt:lpstr>
      <vt:lpstr>Регулярная сетка</vt:lpstr>
      <vt:lpstr>Иерархическая сетка</vt:lpstr>
      <vt:lpstr>Что дает иерархическая сетка?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BVH 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kd-деревья</vt:lpstr>
      <vt:lpstr>Производителность</vt:lpstr>
      <vt:lpstr>Производителность</vt:lpstr>
      <vt:lpstr>Производителность</vt:lpstr>
      <vt:lpstr>Производительность</vt:lpstr>
      <vt:lpstr>kd-tree vs BVH на CUDA</vt:lpstr>
      <vt:lpstr>Резюме</vt:lpstr>
      <vt:lpstr>Ray marching</vt:lpstr>
      <vt:lpstr>Ray marching</vt:lpstr>
      <vt:lpstr>Slide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NVIDIA</cp:lastModifiedBy>
  <cp:revision>724</cp:revision>
  <dcterms:modified xsi:type="dcterms:W3CDTF">2010-03-30T10:32:32Z</dcterms:modified>
</cp:coreProperties>
</file>